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7" r:id="rId2"/>
    <p:sldId id="258" r:id="rId3"/>
    <p:sldId id="263" r:id="rId4"/>
    <p:sldId id="264" r:id="rId5"/>
    <p:sldId id="265" r:id="rId6"/>
    <p:sldId id="266" r:id="rId7"/>
    <p:sldId id="270" r:id="rId8"/>
    <p:sldId id="267" r:id="rId9"/>
    <p:sldId id="268" r:id="rId10"/>
    <p:sldId id="269" r:id="rId11"/>
    <p:sldId id="292" r:id="rId12"/>
    <p:sldId id="271" r:id="rId13"/>
    <p:sldId id="293" r:id="rId14"/>
    <p:sldId id="294" r:id="rId15"/>
    <p:sldId id="295" r:id="rId16"/>
    <p:sldId id="296" r:id="rId17"/>
    <p:sldId id="297" r:id="rId18"/>
    <p:sldId id="298" r:id="rId19"/>
    <p:sldId id="299"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DF0"/>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4380"/>
    <p:restoredTop sz="59857" autoAdjust="0"/>
  </p:normalViewPr>
  <p:slideViewPr>
    <p:cSldViewPr>
      <p:cViewPr varScale="1">
        <p:scale>
          <a:sx n="42" d="100"/>
          <a:sy n="42" d="100"/>
        </p:scale>
        <p:origin x="-19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DAB3D1-0E10-4EE0-8C11-F0265F00E0F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ar-IQ"/>
        </a:p>
      </dgm:t>
    </dgm:pt>
    <dgm:pt modelId="{C1237BEA-7233-49E9-80C7-3DDD9E72D8D0}">
      <dgm:prSet phldrT="[نص]"/>
      <dgm:spPr>
        <a:solidFill>
          <a:schemeClr val="tx1"/>
        </a:solidFill>
        <a:ln w="41275"/>
      </dgm:spPr>
      <dgm:t>
        <a:bodyPr/>
        <a:lstStyle/>
        <a:p>
          <a:pPr rtl="1"/>
          <a:r>
            <a:rPr lang="en-US" altLang="en-US" b="1" dirty="0" smtClean="0">
              <a:cs typeface="Arial" panose="020B0604020202020204" pitchFamily="34" charset="0"/>
            </a:rPr>
            <a:t>wall of blood vessels</a:t>
          </a:r>
          <a:endParaRPr lang="ar-IQ" dirty="0"/>
        </a:p>
      </dgm:t>
    </dgm:pt>
    <dgm:pt modelId="{662B6909-4656-466F-8E3C-DD59E1947A3B}" type="parTrans" cxnId="{45AE4A68-946B-4939-9EA0-93C06DAC56C1}">
      <dgm:prSet/>
      <dgm:spPr/>
      <dgm:t>
        <a:bodyPr/>
        <a:lstStyle/>
        <a:p>
          <a:pPr rtl="1"/>
          <a:endParaRPr lang="ar-IQ"/>
        </a:p>
      </dgm:t>
    </dgm:pt>
    <dgm:pt modelId="{6C60E542-0F21-428C-A5BE-1BECC9E63C4B}" type="sibTrans" cxnId="{45AE4A68-946B-4939-9EA0-93C06DAC56C1}">
      <dgm:prSet/>
      <dgm:spPr/>
      <dgm:t>
        <a:bodyPr/>
        <a:lstStyle/>
        <a:p>
          <a:pPr rtl="1"/>
          <a:endParaRPr lang="ar-IQ"/>
        </a:p>
      </dgm:t>
    </dgm:pt>
    <dgm:pt modelId="{28FA0CC8-2E16-4986-A285-CE5E7E09E0B9}">
      <dgm:prSet phldrT="[نص]"/>
      <dgm:spPr>
        <a:solidFill>
          <a:srgbClr val="FF0000"/>
        </a:solidFill>
        <a:ln>
          <a:solidFill>
            <a:schemeClr val="tx1"/>
          </a:solidFill>
        </a:ln>
      </dgm:spPr>
      <dgm:t>
        <a:bodyPr/>
        <a:lstStyle/>
        <a:p>
          <a:pPr rtl="1"/>
          <a:r>
            <a:rPr lang="en-US" altLang="en-US" b="1" dirty="0" smtClean="0">
              <a:cs typeface="Arial" panose="020B0604020202020204" pitchFamily="34" charset="0"/>
            </a:rPr>
            <a:t>T. </a:t>
          </a:r>
          <a:r>
            <a:rPr lang="en-US" altLang="en-US" b="1" dirty="0" err="1" smtClean="0">
              <a:cs typeface="Arial" panose="020B0604020202020204" pitchFamily="34" charset="0"/>
            </a:rPr>
            <a:t>adventetitia</a:t>
          </a:r>
          <a:endParaRPr lang="ar-IQ" dirty="0"/>
        </a:p>
      </dgm:t>
    </dgm:pt>
    <dgm:pt modelId="{D2021007-12D9-4874-B369-6DBA7DB551BB}" type="parTrans" cxnId="{9F696E73-F93B-414F-9741-116BAB633E6C}">
      <dgm:prSet/>
      <dgm:spPr/>
      <dgm:t>
        <a:bodyPr/>
        <a:lstStyle/>
        <a:p>
          <a:pPr rtl="1"/>
          <a:endParaRPr lang="ar-IQ"/>
        </a:p>
      </dgm:t>
    </dgm:pt>
    <dgm:pt modelId="{93217903-8ECB-492B-98CA-682262C8AF83}" type="sibTrans" cxnId="{9F696E73-F93B-414F-9741-116BAB633E6C}">
      <dgm:prSet/>
      <dgm:spPr/>
      <dgm:t>
        <a:bodyPr/>
        <a:lstStyle/>
        <a:p>
          <a:pPr rtl="1"/>
          <a:endParaRPr lang="ar-IQ"/>
        </a:p>
      </dgm:t>
    </dgm:pt>
    <dgm:pt modelId="{C61DBABF-E5CD-4BCB-BB69-A8281936C421}">
      <dgm:prSet phldrT="[نص]"/>
      <dgm:spPr>
        <a:solidFill>
          <a:srgbClr val="FF0000"/>
        </a:solidFill>
        <a:ln>
          <a:solidFill>
            <a:schemeClr val="tx1"/>
          </a:solidFill>
        </a:ln>
      </dgm:spPr>
      <dgm:t>
        <a:bodyPr/>
        <a:lstStyle/>
        <a:p>
          <a:pPr rtl="1"/>
          <a:r>
            <a:rPr lang="en-US" altLang="en-US" b="1" dirty="0" smtClean="0">
              <a:cs typeface="Arial" panose="020B0604020202020204" pitchFamily="34" charset="0"/>
            </a:rPr>
            <a:t>T. media</a:t>
          </a:r>
          <a:endParaRPr lang="ar-IQ" dirty="0"/>
        </a:p>
      </dgm:t>
    </dgm:pt>
    <dgm:pt modelId="{A00E3A5D-132C-4C99-8E9C-D7509FF6F24C}" type="parTrans" cxnId="{07C94E15-297D-42E8-B3CC-E57935748B72}">
      <dgm:prSet/>
      <dgm:spPr/>
      <dgm:t>
        <a:bodyPr/>
        <a:lstStyle/>
        <a:p>
          <a:pPr rtl="1"/>
          <a:endParaRPr lang="ar-IQ"/>
        </a:p>
      </dgm:t>
    </dgm:pt>
    <dgm:pt modelId="{854133C8-A0B1-449B-9FCF-D2EFD2B34A2F}" type="sibTrans" cxnId="{07C94E15-297D-42E8-B3CC-E57935748B72}">
      <dgm:prSet/>
      <dgm:spPr/>
      <dgm:t>
        <a:bodyPr/>
        <a:lstStyle/>
        <a:p>
          <a:pPr rtl="1"/>
          <a:endParaRPr lang="ar-IQ"/>
        </a:p>
      </dgm:t>
    </dgm:pt>
    <dgm:pt modelId="{131DCB1F-5FF1-4E3E-9C2B-C7FCDE93FEB6}">
      <dgm:prSet/>
      <dgm:spPr>
        <a:solidFill>
          <a:srgbClr val="FF0000"/>
        </a:solidFill>
      </dgm:spPr>
      <dgm:t>
        <a:bodyPr/>
        <a:lstStyle/>
        <a:p>
          <a:pPr rtl="1"/>
          <a:r>
            <a:rPr lang="en-US" altLang="en-US" b="1" dirty="0" smtClean="0">
              <a:cs typeface="Arial" panose="020B0604020202020204" pitchFamily="34" charset="0"/>
            </a:rPr>
            <a:t>T. </a:t>
          </a:r>
          <a:r>
            <a:rPr lang="en-US" altLang="en-US" b="1" dirty="0" err="1" smtClean="0">
              <a:cs typeface="Arial" panose="020B0604020202020204" pitchFamily="34" charset="0"/>
            </a:rPr>
            <a:t>intima</a:t>
          </a:r>
          <a:endParaRPr lang="ar-IQ" b="1" dirty="0"/>
        </a:p>
      </dgm:t>
    </dgm:pt>
    <dgm:pt modelId="{31E8F183-9FD0-4FB2-A714-9AD88F019E73}" type="parTrans" cxnId="{12C57CDF-46B7-4674-9795-F6A18284D8D7}">
      <dgm:prSet/>
      <dgm:spPr/>
      <dgm:t>
        <a:bodyPr/>
        <a:lstStyle/>
        <a:p>
          <a:pPr rtl="1"/>
          <a:endParaRPr lang="ar-IQ"/>
        </a:p>
      </dgm:t>
    </dgm:pt>
    <dgm:pt modelId="{18A18BB4-86A7-45E7-96C8-7DD637225D43}" type="sibTrans" cxnId="{12C57CDF-46B7-4674-9795-F6A18284D8D7}">
      <dgm:prSet/>
      <dgm:spPr/>
      <dgm:t>
        <a:bodyPr/>
        <a:lstStyle/>
        <a:p>
          <a:pPr rtl="1"/>
          <a:endParaRPr lang="ar-IQ"/>
        </a:p>
      </dgm:t>
    </dgm:pt>
    <dgm:pt modelId="{DD3D2B7F-1EF1-40DF-BBEC-4228E2B46456}" type="pres">
      <dgm:prSet presAssocID="{8FDAB3D1-0E10-4EE0-8C11-F0265F00E0FA}" presName="diagram" presStyleCnt="0">
        <dgm:presLayoutVars>
          <dgm:chPref val="1"/>
          <dgm:dir/>
          <dgm:animOne val="branch"/>
          <dgm:animLvl val="lvl"/>
          <dgm:resizeHandles val="exact"/>
        </dgm:presLayoutVars>
      </dgm:prSet>
      <dgm:spPr/>
      <dgm:t>
        <a:bodyPr/>
        <a:lstStyle/>
        <a:p>
          <a:pPr rtl="1"/>
          <a:endParaRPr lang="ar-IQ"/>
        </a:p>
      </dgm:t>
    </dgm:pt>
    <dgm:pt modelId="{2444D9C3-9625-4948-A783-647D2B044A15}" type="pres">
      <dgm:prSet presAssocID="{C1237BEA-7233-49E9-80C7-3DDD9E72D8D0}" presName="root1" presStyleCnt="0"/>
      <dgm:spPr/>
    </dgm:pt>
    <dgm:pt modelId="{A4E6DDA2-DD83-431A-9625-70D365F03638}" type="pres">
      <dgm:prSet presAssocID="{C1237BEA-7233-49E9-80C7-3DDD9E72D8D0}" presName="LevelOneTextNode" presStyleLbl="node0" presStyleIdx="0" presStyleCnt="1" custLinFactNeighborX="82" custLinFactNeighborY="-2544">
        <dgm:presLayoutVars>
          <dgm:chPref val="3"/>
        </dgm:presLayoutVars>
      </dgm:prSet>
      <dgm:spPr/>
      <dgm:t>
        <a:bodyPr/>
        <a:lstStyle/>
        <a:p>
          <a:pPr rtl="1"/>
          <a:endParaRPr lang="ar-IQ"/>
        </a:p>
      </dgm:t>
    </dgm:pt>
    <dgm:pt modelId="{578E044F-9AA6-43D2-BCED-F9E9C375B38B}" type="pres">
      <dgm:prSet presAssocID="{C1237BEA-7233-49E9-80C7-3DDD9E72D8D0}" presName="level2hierChild" presStyleCnt="0"/>
      <dgm:spPr/>
    </dgm:pt>
    <dgm:pt modelId="{7F125E1A-E089-4439-B90F-83EA65DA80DA}" type="pres">
      <dgm:prSet presAssocID="{D2021007-12D9-4874-B369-6DBA7DB551BB}" presName="conn2-1" presStyleLbl="parChTrans1D2" presStyleIdx="0" presStyleCnt="3"/>
      <dgm:spPr/>
      <dgm:t>
        <a:bodyPr/>
        <a:lstStyle/>
        <a:p>
          <a:pPr rtl="1"/>
          <a:endParaRPr lang="ar-IQ"/>
        </a:p>
      </dgm:t>
    </dgm:pt>
    <dgm:pt modelId="{D7E360AF-69AC-4B51-98B5-1637CEB60C5E}" type="pres">
      <dgm:prSet presAssocID="{D2021007-12D9-4874-B369-6DBA7DB551BB}" presName="connTx" presStyleLbl="parChTrans1D2" presStyleIdx="0" presStyleCnt="3"/>
      <dgm:spPr/>
      <dgm:t>
        <a:bodyPr/>
        <a:lstStyle/>
        <a:p>
          <a:pPr rtl="1"/>
          <a:endParaRPr lang="ar-IQ"/>
        </a:p>
      </dgm:t>
    </dgm:pt>
    <dgm:pt modelId="{09029EA9-E4F0-425D-A0C2-E51EDB94BA2D}" type="pres">
      <dgm:prSet presAssocID="{28FA0CC8-2E16-4986-A285-CE5E7E09E0B9}" presName="root2" presStyleCnt="0"/>
      <dgm:spPr/>
    </dgm:pt>
    <dgm:pt modelId="{C57B1248-B558-4633-8E48-6B4EBC446FB4}" type="pres">
      <dgm:prSet presAssocID="{28FA0CC8-2E16-4986-A285-CE5E7E09E0B9}" presName="LevelTwoTextNode" presStyleLbl="node2" presStyleIdx="0" presStyleCnt="3" custScaleX="129409" custLinFactNeighborX="-1752" custLinFactNeighborY="2966">
        <dgm:presLayoutVars>
          <dgm:chPref val="3"/>
        </dgm:presLayoutVars>
      </dgm:prSet>
      <dgm:spPr>
        <a:prstGeom prst="flowChartConnector">
          <a:avLst/>
        </a:prstGeom>
      </dgm:spPr>
      <dgm:t>
        <a:bodyPr/>
        <a:lstStyle/>
        <a:p>
          <a:pPr rtl="1"/>
          <a:endParaRPr lang="ar-IQ"/>
        </a:p>
      </dgm:t>
    </dgm:pt>
    <dgm:pt modelId="{CBE3B552-287D-403E-BE46-55DF8E0D533F}" type="pres">
      <dgm:prSet presAssocID="{28FA0CC8-2E16-4986-A285-CE5E7E09E0B9}" presName="level3hierChild" presStyleCnt="0"/>
      <dgm:spPr/>
    </dgm:pt>
    <dgm:pt modelId="{BDC5F988-DE8D-4B2E-A794-9B20D7A7355F}" type="pres">
      <dgm:prSet presAssocID="{A00E3A5D-132C-4C99-8E9C-D7509FF6F24C}" presName="conn2-1" presStyleLbl="parChTrans1D2" presStyleIdx="1" presStyleCnt="3"/>
      <dgm:spPr/>
      <dgm:t>
        <a:bodyPr/>
        <a:lstStyle/>
        <a:p>
          <a:pPr rtl="1"/>
          <a:endParaRPr lang="ar-IQ"/>
        </a:p>
      </dgm:t>
    </dgm:pt>
    <dgm:pt modelId="{E506350A-A07B-4DC2-BBBE-E2E1F3779D19}" type="pres">
      <dgm:prSet presAssocID="{A00E3A5D-132C-4C99-8E9C-D7509FF6F24C}" presName="connTx" presStyleLbl="parChTrans1D2" presStyleIdx="1" presStyleCnt="3"/>
      <dgm:spPr/>
      <dgm:t>
        <a:bodyPr/>
        <a:lstStyle/>
        <a:p>
          <a:pPr rtl="1"/>
          <a:endParaRPr lang="ar-IQ"/>
        </a:p>
      </dgm:t>
    </dgm:pt>
    <dgm:pt modelId="{6787F9DB-3F39-4E4F-9C19-B52C1AB0EBD1}" type="pres">
      <dgm:prSet presAssocID="{C61DBABF-E5CD-4BCB-BB69-A8281936C421}" presName="root2" presStyleCnt="0"/>
      <dgm:spPr/>
    </dgm:pt>
    <dgm:pt modelId="{907B0BEC-F46F-45D8-B408-A8E38B2F905F}" type="pres">
      <dgm:prSet presAssocID="{C61DBABF-E5CD-4BCB-BB69-A8281936C421}" presName="LevelTwoTextNode" presStyleLbl="node2" presStyleIdx="1" presStyleCnt="3" custLinFactNeighborX="855" custLinFactNeighborY="518">
        <dgm:presLayoutVars>
          <dgm:chPref val="3"/>
        </dgm:presLayoutVars>
      </dgm:prSet>
      <dgm:spPr>
        <a:prstGeom prst="flowChartConnector">
          <a:avLst/>
        </a:prstGeom>
      </dgm:spPr>
      <dgm:t>
        <a:bodyPr/>
        <a:lstStyle/>
        <a:p>
          <a:pPr rtl="1"/>
          <a:endParaRPr lang="ar-IQ"/>
        </a:p>
      </dgm:t>
    </dgm:pt>
    <dgm:pt modelId="{B6F96C11-E898-40C7-A96F-04014010ADDE}" type="pres">
      <dgm:prSet presAssocID="{C61DBABF-E5CD-4BCB-BB69-A8281936C421}" presName="level3hierChild" presStyleCnt="0"/>
      <dgm:spPr/>
    </dgm:pt>
    <dgm:pt modelId="{283FA3F8-82A7-42B1-9C1C-8997E6EF88F0}" type="pres">
      <dgm:prSet presAssocID="{31E8F183-9FD0-4FB2-A714-9AD88F019E73}" presName="conn2-1" presStyleLbl="parChTrans1D2" presStyleIdx="2" presStyleCnt="3"/>
      <dgm:spPr/>
      <dgm:t>
        <a:bodyPr/>
        <a:lstStyle/>
        <a:p>
          <a:pPr rtl="1"/>
          <a:endParaRPr lang="ar-IQ"/>
        </a:p>
      </dgm:t>
    </dgm:pt>
    <dgm:pt modelId="{A3C8FC83-751B-4B26-A92C-3E6CD02AF76F}" type="pres">
      <dgm:prSet presAssocID="{31E8F183-9FD0-4FB2-A714-9AD88F019E73}" presName="connTx" presStyleLbl="parChTrans1D2" presStyleIdx="2" presStyleCnt="3"/>
      <dgm:spPr/>
      <dgm:t>
        <a:bodyPr/>
        <a:lstStyle/>
        <a:p>
          <a:pPr rtl="1"/>
          <a:endParaRPr lang="ar-IQ"/>
        </a:p>
      </dgm:t>
    </dgm:pt>
    <dgm:pt modelId="{E0ADD878-075C-40F9-AE52-391A4D0CE85F}" type="pres">
      <dgm:prSet presAssocID="{131DCB1F-5FF1-4E3E-9C2B-C7FCDE93FEB6}" presName="root2" presStyleCnt="0"/>
      <dgm:spPr/>
    </dgm:pt>
    <dgm:pt modelId="{86E50E8B-BEAA-41F5-854A-7E22FE619601}" type="pres">
      <dgm:prSet presAssocID="{131DCB1F-5FF1-4E3E-9C2B-C7FCDE93FEB6}" presName="LevelTwoTextNode" presStyleLbl="node2" presStyleIdx="2" presStyleCnt="3" custLinFactNeighborX="855" custLinFactNeighborY="-2839">
        <dgm:presLayoutVars>
          <dgm:chPref val="3"/>
        </dgm:presLayoutVars>
      </dgm:prSet>
      <dgm:spPr>
        <a:prstGeom prst="flowChartConnector">
          <a:avLst/>
        </a:prstGeom>
      </dgm:spPr>
      <dgm:t>
        <a:bodyPr/>
        <a:lstStyle/>
        <a:p>
          <a:pPr rtl="1"/>
          <a:endParaRPr lang="ar-IQ"/>
        </a:p>
      </dgm:t>
    </dgm:pt>
    <dgm:pt modelId="{635C0DB7-9546-4DB6-9EAA-CFF7D048252C}" type="pres">
      <dgm:prSet presAssocID="{131DCB1F-5FF1-4E3E-9C2B-C7FCDE93FEB6}" presName="level3hierChild" presStyleCnt="0"/>
      <dgm:spPr/>
    </dgm:pt>
  </dgm:ptLst>
  <dgm:cxnLst>
    <dgm:cxn modelId="{6C8DFCE3-9581-441C-AD81-B25F2F3CE106}" type="presOf" srcId="{A00E3A5D-132C-4C99-8E9C-D7509FF6F24C}" destId="{BDC5F988-DE8D-4B2E-A794-9B20D7A7355F}" srcOrd="0" destOrd="0" presId="urn:microsoft.com/office/officeart/2005/8/layout/hierarchy2"/>
    <dgm:cxn modelId="{4F6166EE-43C8-4FDC-8367-E37066841FD5}" type="presOf" srcId="{D2021007-12D9-4874-B369-6DBA7DB551BB}" destId="{D7E360AF-69AC-4B51-98B5-1637CEB60C5E}" srcOrd="1" destOrd="0" presId="urn:microsoft.com/office/officeart/2005/8/layout/hierarchy2"/>
    <dgm:cxn modelId="{C2A288D4-30E4-4A20-982D-279B6E6C8533}" type="presOf" srcId="{28FA0CC8-2E16-4986-A285-CE5E7E09E0B9}" destId="{C57B1248-B558-4633-8E48-6B4EBC446FB4}" srcOrd="0" destOrd="0" presId="urn:microsoft.com/office/officeart/2005/8/layout/hierarchy2"/>
    <dgm:cxn modelId="{12C57CDF-46B7-4674-9795-F6A18284D8D7}" srcId="{C1237BEA-7233-49E9-80C7-3DDD9E72D8D0}" destId="{131DCB1F-5FF1-4E3E-9C2B-C7FCDE93FEB6}" srcOrd="2" destOrd="0" parTransId="{31E8F183-9FD0-4FB2-A714-9AD88F019E73}" sibTransId="{18A18BB4-86A7-45E7-96C8-7DD637225D43}"/>
    <dgm:cxn modelId="{7E714A3A-7BB8-4E55-AA7C-286E5F31F595}" type="presOf" srcId="{8FDAB3D1-0E10-4EE0-8C11-F0265F00E0FA}" destId="{DD3D2B7F-1EF1-40DF-BBEC-4228E2B46456}" srcOrd="0" destOrd="0" presId="urn:microsoft.com/office/officeart/2005/8/layout/hierarchy2"/>
    <dgm:cxn modelId="{986AF4FB-EE6A-4690-A4BF-94CEEADA3B40}" type="presOf" srcId="{D2021007-12D9-4874-B369-6DBA7DB551BB}" destId="{7F125E1A-E089-4439-B90F-83EA65DA80DA}" srcOrd="0" destOrd="0" presId="urn:microsoft.com/office/officeart/2005/8/layout/hierarchy2"/>
    <dgm:cxn modelId="{EF9B6420-5A63-4728-879B-0D9F862634D9}" type="presOf" srcId="{31E8F183-9FD0-4FB2-A714-9AD88F019E73}" destId="{283FA3F8-82A7-42B1-9C1C-8997E6EF88F0}" srcOrd="0" destOrd="0" presId="urn:microsoft.com/office/officeart/2005/8/layout/hierarchy2"/>
    <dgm:cxn modelId="{07C94E15-297D-42E8-B3CC-E57935748B72}" srcId="{C1237BEA-7233-49E9-80C7-3DDD9E72D8D0}" destId="{C61DBABF-E5CD-4BCB-BB69-A8281936C421}" srcOrd="1" destOrd="0" parTransId="{A00E3A5D-132C-4C99-8E9C-D7509FF6F24C}" sibTransId="{854133C8-A0B1-449B-9FCF-D2EFD2B34A2F}"/>
    <dgm:cxn modelId="{3F1AFEBD-F98B-4FCB-B14B-69F27AC66009}" type="presOf" srcId="{131DCB1F-5FF1-4E3E-9C2B-C7FCDE93FEB6}" destId="{86E50E8B-BEAA-41F5-854A-7E22FE619601}" srcOrd="0" destOrd="0" presId="urn:microsoft.com/office/officeart/2005/8/layout/hierarchy2"/>
    <dgm:cxn modelId="{74426A69-B647-4A84-9361-6D4C0F035A10}" type="presOf" srcId="{C61DBABF-E5CD-4BCB-BB69-A8281936C421}" destId="{907B0BEC-F46F-45D8-B408-A8E38B2F905F}" srcOrd="0" destOrd="0" presId="urn:microsoft.com/office/officeart/2005/8/layout/hierarchy2"/>
    <dgm:cxn modelId="{9F696E73-F93B-414F-9741-116BAB633E6C}" srcId="{C1237BEA-7233-49E9-80C7-3DDD9E72D8D0}" destId="{28FA0CC8-2E16-4986-A285-CE5E7E09E0B9}" srcOrd="0" destOrd="0" parTransId="{D2021007-12D9-4874-B369-6DBA7DB551BB}" sibTransId="{93217903-8ECB-492B-98CA-682262C8AF83}"/>
    <dgm:cxn modelId="{A552B816-7B64-4C2F-8FB6-3A0F21A7D522}" type="presOf" srcId="{A00E3A5D-132C-4C99-8E9C-D7509FF6F24C}" destId="{E506350A-A07B-4DC2-BBBE-E2E1F3779D19}" srcOrd="1" destOrd="0" presId="urn:microsoft.com/office/officeart/2005/8/layout/hierarchy2"/>
    <dgm:cxn modelId="{9C85D84D-D2CF-4360-BB26-D48651C87BD3}" type="presOf" srcId="{31E8F183-9FD0-4FB2-A714-9AD88F019E73}" destId="{A3C8FC83-751B-4B26-A92C-3E6CD02AF76F}" srcOrd="1" destOrd="0" presId="urn:microsoft.com/office/officeart/2005/8/layout/hierarchy2"/>
    <dgm:cxn modelId="{45AE4A68-946B-4939-9EA0-93C06DAC56C1}" srcId="{8FDAB3D1-0E10-4EE0-8C11-F0265F00E0FA}" destId="{C1237BEA-7233-49E9-80C7-3DDD9E72D8D0}" srcOrd="0" destOrd="0" parTransId="{662B6909-4656-466F-8E3C-DD59E1947A3B}" sibTransId="{6C60E542-0F21-428C-A5BE-1BECC9E63C4B}"/>
    <dgm:cxn modelId="{CDF566E3-1042-4589-B9B6-421BA0167D35}" type="presOf" srcId="{C1237BEA-7233-49E9-80C7-3DDD9E72D8D0}" destId="{A4E6DDA2-DD83-431A-9625-70D365F03638}" srcOrd="0" destOrd="0" presId="urn:microsoft.com/office/officeart/2005/8/layout/hierarchy2"/>
    <dgm:cxn modelId="{9D70A032-7289-43DC-93F5-7771D1267F62}" type="presParOf" srcId="{DD3D2B7F-1EF1-40DF-BBEC-4228E2B46456}" destId="{2444D9C3-9625-4948-A783-647D2B044A15}" srcOrd="0" destOrd="0" presId="urn:microsoft.com/office/officeart/2005/8/layout/hierarchy2"/>
    <dgm:cxn modelId="{D45051AE-C485-4216-A2EB-ABB92F7A0DCC}" type="presParOf" srcId="{2444D9C3-9625-4948-A783-647D2B044A15}" destId="{A4E6DDA2-DD83-431A-9625-70D365F03638}" srcOrd="0" destOrd="0" presId="urn:microsoft.com/office/officeart/2005/8/layout/hierarchy2"/>
    <dgm:cxn modelId="{8AA5EA9E-B290-403D-B0F3-BAED7FE21502}" type="presParOf" srcId="{2444D9C3-9625-4948-A783-647D2B044A15}" destId="{578E044F-9AA6-43D2-BCED-F9E9C375B38B}" srcOrd="1" destOrd="0" presId="urn:microsoft.com/office/officeart/2005/8/layout/hierarchy2"/>
    <dgm:cxn modelId="{8FF165FF-85C9-42F7-8AF5-EBDAABCF05F1}" type="presParOf" srcId="{578E044F-9AA6-43D2-BCED-F9E9C375B38B}" destId="{7F125E1A-E089-4439-B90F-83EA65DA80DA}" srcOrd="0" destOrd="0" presId="urn:microsoft.com/office/officeart/2005/8/layout/hierarchy2"/>
    <dgm:cxn modelId="{AD4A4DF5-E41C-4CC6-B8C8-403AEEF6D622}" type="presParOf" srcId="{7F125E1A-E089-4439-B90F-83EA65DA80DA}" destId="{D7E360AF-69AC-4B51-98B5-1637CEB60C5E}" srcOrd="0" destOrd="0" presId="urn:microsoft.com/office/officeart/2005/8/layout/hierarchy2"/>
    <dgm:cxn modelId="{7B49437F-DCE5-4927-9DEE-DB2787CA40C0}" type="presParOf" srcId="{578E044F-9AA6-43D2-BCED-F9E9C375B38B}" destId="{09029EA9-E4F0-425D-A0C2-E51EDB94BA2D}" srcOrd="1" destOrd="0" presId="urn:microsoft.com/office/officeart/2005/8/layout/hierarchy2"/>
    <dgm:cxn modelId="{9591B15D-4E2B-4F19-8346-7286E5BB9740}" type="presParOf" srcId="{09029EA9-E4F0-425D-A0C2-E51EDB94BA2D}" destId="{C57B1248-B558-4633-8E48-6B4EBC446FB4}" srcOrd="0" destOrd="0" presId="urn:microsoft.com/office/officeart/2005/8/layout/hierarchy2"/>
    <dgm:cxn modelId="{AC687611-D55A-4060-BB58-5771D8877992}" type="presParOf" srcId="{09029EA9-E4F0-425D-A0C2-E51EDB94BA2D}" destId="{CBE3B552-287D-403E-BE46-55DF8E0D533F}" srcOrd="1" destOrd="0" presId="urn:microsoft.com/office/officeart/2005/8/layout/hierarchy2"/>
    <dgm:cxn modelId="{267C2EA8-F6AC-40E0-82AD-9FDA9FEA1CFB}" type="presParOf" srcId="{578E044F-9AA6-43D2-BCED-F9E9C375B38B}" destId="{BDC5F988-DE8D-4B2E-A794-9B20D7A7355F}" srcOrd="2" destOrd="0" presId="urn:microsoft.com/office/officeart/2005/8/layout/hierarchy2"/>
    <dgm:cxn modelId="{8F6F5F10-0200-434B-8C45-44C4825B6EFA}" type="presParOf" srcId="{BDC5F988-DE8D-4B2E-A794-9B20D7A7355F}" destId="{E506350A-A07B-4DC2-BBBE-E2E1F3779D19}" srcOrd="0" destOrd="0" presId="urn:microsoft.com/office/officeart/2005/8/layout/hierarchy2"/>
    <dgm:cxn modelId="{0B573CD0-E5FC-4B29-8B92-776217663CBD}" type="presParOf" srcId="{578E044F-9AA6-43D2-BCED-F9E9C375B38B}" destId="{6787F9DB-3F39-4E4F-9C19-B52C1AB0EBD1}" srcOrd="3" destOrd="0" presId="urn:microsoft.com/office/officeart/2005/8/layout/hierarchy2"/>
    <dgm:cxn modelId="{6D6EE2A8-F07A-47B9-B601-66A7FA5758FC}" type="presParOf" srcId="{6787F9DB-3F39-4E4F-9C19-B52C1AB0EBD1}" destId="{907B0BEC-F46F-45D8-B408-A8E38B2F905F}" srcOrd="0" destOrd="0" presId="urn:microsoft.com/office/officeart/2005/8/layout/hierarchy2"/>
    <dgm:cxn modelId="{5F177354-EA09-4DB6-8130-4CF7E6F156D2}" type="presParOf" srcId="{6787F9DB-3F39-4E4F-9C19-B52C1AB0EBD1}" destId="{B6F96C11-E898-40C7-A96F-04014010ADDE}" srcOrd="1" destOrd="0" presId="urn:microsoft.com/office/officeart/2005/8/layout/hierarchy2"/>
    <dgm:cxn modelId="{F8C96238-5031-4B55-AC40-F5E8F6647102}" type="presParOf" srcId="{578E044F-9AA6-43D2-BCED-F9E9C375B38B}" destId="{283FA3F8-82A7-42B1-9C1C-8997E6EF88F0}" srcOrd="4" destOrd="0" presId="urn:microsoft.com/office/officeart/2005/8/layout/hierarchy2"/>
    <dgm:cxn modelId="{C3D07B5B-F4E6-4BF4-B7FE-B015D5F92E0F}" type="presParOf" srcId="{283FA3F8-82A7-42B1-9C1C-8997E6EF88F0}" destId="{A3C8FC83-751B-4B26-A92C-3E6CD02AF76F}" srcOrd="0" destOrd="0" presId="urn:microsoft.com/office/officeart/2005/8/layout/hierarchy2"/>
    <dgm:cxn modelId="{90152C74-993F-49CE-B587-349DBE747BE7}" type="presParOf" srcId="{578E044F-9AA6-43D2-BCED-F9E9C375B38B}" destId="{E0ADD878-075C-40F9-AE52-391A4D0CE85F}" srcOrd="5" destOrd="0" presId="urn:microsoft.com/office/officeart/2005/8/layout/hierarchy2"/>
    <dgm:cxn modelId="{F3F954BA-2AB7-47E6-A646-7114D31F3D7A}" type="presParOf" srcId="{E0ADD878-075C-40F9-AE52-391A4D0CE85F}" destId="{86E50E8B-BEAA-41F5-854A-7E22FE619601}" srcOrd="0" destOrd="0" presId="urn:microsoft.com/office/officeart/2005/8/layout/hierarchy2"/>
    <dgm:cxn modelId="{8F558562-C84B-4DA9-8514-769CC3DB15F7}" type="presParOf" srcId="{E0ADD878-075C-40F9-AE52-391A4D0CE85F}" destId="{635C0DB7-9546-4DB6-9EAA-CFF7D048252C}" srcOrd="1" destOrd="0" presId="urn:microsoft.com/office/officeart/2005/8/layout/hierarchy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B2821F-F00C-4BA5-86B2-1D243930B00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15FAA8C8-42BB-4715-99CD-8DBE55DAEC09}">
      <dgm:prSet phldrT="[نص]"/>
      <dgm:spPr/>
      <dgm:t>
        <a:bodyPr/>
        <a:lstStyle/>
        <a:p>
          <a:pPr rtl="1"/>
          <a:r>
            <a:rPr lang="en-US" b="1" dirty="0" smtClean="0"/>
            <a:t>BLOOD</a:t>
          </a:r>
          <a:endParaRPr lang="ar-IQ" b="1" dirty="0"/>
        </a:p>
      </dgm:t>
    </dgm:pt>
    <dgm:pt modelId="{8B7CD63E-F440-4F81-B032-87AEF68C03C6}" type="parTrans" cxnId="{1238D86B-4206-418A-80ED-AED34C60DFD1}">
      <dgm:prSet/>
      <dgm:spPr/>
      <dgm:t>
        <a:bodyPr/>
        <a:lstStyle/>
        <a:p>
          <a:pPr rtl="1"/>
          <a:endParaRPr lang="ar-IQ"/>
        </a:p>
      </dgm:t>
    </dgm:pt>
    <dgm:pt modelId="{7548B1D6-9DA5-4DF1-87F3-A7289D4AC4C4}" type="sibTrans" cxnId="{1238D86B-4206-418A-80ED-AED34C60DFD1}">
      <dgm:prSet/>
      <dgm:spPr/>
      <dgm:t>
        <a:bodyPr/>
        <a:lstStyle/>
        <a:p>
          <a:pPr rtl="1"/>
          <a:endParaRPr lang="ar-IQ"/>
        </a:p>
      </dgm:t>
    </dgm:pt>
    <dgm:pt modelId="{D06B07F2-C2A9-44BA-90D4-9E8C4FC91768}">
      <dgm:prSet phldrT="[نص]" custT="1"/>
      <dgm:spPr/>
      <dgm:t>
        <a:bodyPr/>
        <a:lstStyle/>
        <a:p>
          <a:pPr rtl="1"/>
          <a:r>
            <a:rPr lang="en-US" sz="2400" b="1" dirty="0" smtClean="0"/>
            <a:t>Systemic circ.  84%</a:t>
          </a:r>
          <a:endParaRPr lang="ar-IQ" sz="2400" b="1" dirty="0"/>
        </a:p>
      </dgm:t>
    </dgm:pt>
    <dgm:pt modelId="{E67DA43E-6C34-4E28-9185-5A15743BC0B1}" type="parTrans" cxnId="{B2EA5075-15D8-4684-9306-F3AF89151FAA}">
      <dgm:prSet/>
      <dgm:spPr/>
      <dgm:t>
        <a:bodyPr/>
        <a:lstStyle/>
        <a:p>
          <a:pPr rtl="1"/>
          <a:endParaRPr lang="ar-IQ"/>
        </a:p>
      </dgm:t>
    </dgm:pt>
    <dgm:pt modelId="{70F05F1C-183A-49C9-8121-CEF09D20A59B}" type="sibTrans" cxnId="{B2EA5075-15D8-4684-9306-F3AF89151FAA}">
      <dgm:prSet/>
      <dgm:spPr/>
      <dgm:t>
        <a:bodyPr/>
        <a:lstStyle/>
        <a:p>
          <a:pPr rtl="1"/>
          <a:endParaRPr lang="ar-IQ"/>
        </a:p>
      </dgm:t>
    </dgm:pt>
    <dgm:pt modelId="{681BC036-32D5-4777-9667-6107BAFC7760}">
      <dgm:prSet phldrT="[نص]" custT="1"/>
      <dgm:spPr/>
      <dgm:t>
        <a:bodyPr/>
        <a:lstStyle/>
        <a:p>
          <a:pPr rtl="1"/>
          <a:r>
            <a:rPr lang="en-US" sz="2800" b="1" dirty="0" smtClean="0"/>
            <a:t>Veins </a:t>
          </a:r>
        </a:p>
        <a:p>
          <a:pPr rtl="1"/>
          <a:r>
            <a:rPr lang="en-US" sz="2800" b="1" dirty="0" smtClean="0"/>
            <a:t>64%</a:t>
          </a:r>
          <a:endParaRPr lang="ar-IQ" sz="2800" b="1" dirty="0"/>
        </a:p>
      </dgm:t>
    </dgm:pt>
    <dgm:pt modelId="{023C44CE-3286-4AB7-A603-AE7B6DC5490B}" type="parTrans" cxnId="{74DF056D-A6DF-4076-853B-94C00E5869F4}">
      <dgm:prSet/>
      <dgm:spPr/>
      <dgm:t>
        <a:bodyPr/>
        <a:lstStyle/>
        <a:p>
          <a:pPr rtl="1"/>
          <a:endParaRPr lang="ar-IQ"/>
        </a:p>
      </dgm:t>
    </dgm:pt>
    <dgm:pt modelId="{6411C7BF-C571-4059-85C1-E274DEBBFB59}" type="sibTrans" cxnId="{74DF056D-A6DF-4076-853B-94C00E5869F4}">
      <dgm:prSet/>
      <dgm:spPr/>
      <dgm:t>
        <a:bodyPr/>
        <a:lstStyle/>
        <a:p>
          <a:pPr rtl="1"/>
          <a:endParaRPr lang="ar-IQ"/>
        </a:p>
      </dgm:t>
    </dgm:pt>
    <dgm:pt modelId="{7AC60A45-C206-4E30-B5CA-62B4E07055ED}">
      <dgm:prSet phldrT="[نص]" custT="1"/>
      <dgm:spPr/>
      <dgm:t>
        <a:bodyPr/>
        <a:lstStyle/>
        <a:p>
          <a:pPr rtl="1"/>
          <a:r>
            <a:rPr lang="en-US" sz="2800" b="1" dirty="0" smtClean="0"/>
            <a:t>Arteries</a:t>
          </a:r>
        </a:p>
        <a:p>
          <a:pPr rtl="1"/>
          <a:r>
            <a:rPr lang="ar-IQ" sz="2800" b="1" dirty="0" err="1" smtClean="0"/>
            <a:t>%</a:t>
          </a:r>
          <a:r>
            <a:rPr lang="en-US" sz="2800" b="1" dirty="0" smtClean="0"/>
            <a:t>13</a:t>
          </a:r>
          <a:endParaRPr lang="ar-IQ" sz="2800" b="1" dirty="0"/>
        </a:p>
      </dgm:t>
    </dgm:pt>
    <dgm:pt modelId="{236E9400-9BE4-43AB-A5BE-CDC067D7F86E}" type="parTrans" cxnId="{763C7FAA-59A3-4BD0-A5CC-C86081187839}">
      <dgm:prSet/>
      <dgm:spPr/>
      <dgm:t>
        <a:bodyPr/>
        <a:lstStyle/>
        <a:p>
          <a:pPr rtl="1"/>
          <a:endParaRPr lang="ar-IQ"/>
        </a:p>
      </dgm:t>
    </dgm:pt>
    <dgm:pt modelId="{1DD16AE4-17C7-4841-88EB-9E3D36423E49}" type="sibTrans" cxnId="{763C7FAA-59A3-4BD0-A5CC-C86081187839}">
      <dgm:prSet/>
      <dgm:spPr/>
      <dgm:t>
        <a:bodyPr/>
        <a:lstStyle/>
        <a:p>
          <a:pPr rtl="1"/>
          <a:endParaRPr lang="ar-IQ"/>
        </a:p>
      </dgm:t>
    </dgm:pt>
    <dgm:pt modelId="{23DF06F5-2089-4B58-BD85-22E5122D2398}">
      <dgm:prSet phldrT="[نص]" custT="1"/>
      <dgm:spPr/>
      <dgm:t>
        <a:bodyPr/>
        <a:lstStyle/>
        <a:p>
          <a:pPr rtl="1"/>
          <a:r>
            <a:rPr lang="en-US" sz="2800" b="1" dirty="0" smtClean="0"/>
            <a:t>Heart</a:t>
          </a:r>
        </a:p>
        <a:p>
          <a:pPr rtl="1"/>
          <a:r>
            <a:rPr lang="en-US" sz="2800" b="1" smtClean="0"/>
            <a:t>7%</a:t>
          </a:r>
          <a:endParaRPr lang="ar-IQ" sz="2800" b="1" dirty="0"/>
        </a:p>
      </dgm:t>
    </dgm:pt>
    <dgm:pt modelId="{31C75681-F7BD-4AB9-94F7-39577270031F}" type="parTrans" cxnId="{1E8CEE58-8069-4BB1-A574-1DCBF129D763}">
      <dgm:prSet/>
      <dgm:spPr/>
      <dgm:t>
        <a:bodyPr/>
        <a:lstStyle/>
        <a:p>
          <a:pPr rtl="1"/>
          <a:endParaRPr lang="ar-IQ"/>
        </a:p>
      </dgm:t>
    </dgm:pt>
    <dgm:pt modelId="{E3EB0482-AAA9-4C54-87B0-925B6EFA9504}" type="sibTrans" cxnId="{1E8CEE58-8069-4BB1-A574-1DCBF129D763}">
      <dgm:prSet/>
      <dgm:spPr/>
      <dgm:t>
        <a:bodyPr/>
        <a:lstStyle/>
        <a:p>
          <a:pPr rtl="1"/>
          <a:endParaRPr lang="ar-IQ"/>
        </a:p>
      </dgm:t>
    </dgm:pt>
    <dgm:pt modelId="{22C62D54-38E6-4CA6-A19F-77AB0E543174}">
      <dgm:prSet custT="1"/>
      <dgm:spPr/>
      <dgm:t>
        <a:bodyPr/>
        <a:lstStyle/>
        <a:p>
          <a:pPr rtl="1"/>
          <a:endParaRPr lang="en-US" sz="2400" b="1" dirty="0" smtClean="0"/>
        </a:p>
        <a:p>
          <a:pPr rtl="1"/>
          <a:r>
            <a:rPr lang="en-US" sz="2400" b="1" dirty="0" err="1" smtClean="0"/>
            <a:t>Pulm</a:t>
          </a:r>
          <a:r>
            <a:rPr lang="en-US" sz="2400" b="1" dirty="0" smtClean="0"/>
            <a:t>. Circulation 9%</a:t>
          </a:r>
        </a:p>
        <a:p>
          <a:pPr rtl="1"/>
          <a:endParaRPr lang="ar-IQ" sz="2400" b="1" dirty="0"/>
        </a:p>
      </dgm:t>
    </dgm:pt>
    <dgm:pt modelId="{2C84727D-5646-481B-87FB-D7BE580A25A2}" type="parTrans" cxnId="{3D461441-F69A-488E-85E4-582D1784E107}">
      <dgm:prSet/>
      <dgm:spPr/>
      <dgm:t>
        <a:bodyPr/>
        <a:lstStyle/>
        <a:p>
          <a:pPr rtl="1"/>
          <a:endParaRPr lang="ar-IQ"/>
        </a:p>
      </dgm:t>
    </dgm:pt>
    <dgm:pt modelId="{0B0D363A-63C8-4034-9C0A-44E03AFA7972}" type="sibTrans" cxnId="{3D461441-F69A-488E-85E4-582D1784E107}">
      <dgm:prSet/>
      <dgm:spPr/>
      <dgm:t>
        <a:bodyPr/>
        <a:lstStyle/>
        <a:p>
          <a:pPr rtl="1"/>
          <a:endParaRPr lang="ar-IQ"/>
        </a:p>
      </dgm:t>
    </dgm:pt>
    <dgm:pt modelId="{5AD73C6E-6E6E-41D5-B743-97EFDFE96261}">
      <dgm:prSet custT="1"/>
      <dgm:spPr/>
      <dgm:t>
        <a:bodyPr/>
        <a:lstStyle/>
        <a:p>
          <a:pPr rtl="1"/>
          <a:r>
            <a:rPr lang="en-US" sz="2800" b="1" dirty="0" smtClean="0"/>
            <a:t>Cap. and </a:t>
          </a:r>
          <a:r>
            <a:rPr lang="en-US" sz="2800" b="1" dirty="0" err="1" smtClean="0"/>
            <a:t>a.a</a:t>
          </a:r>
          <a:endParaRPr lang="ar-IQ" sz="2800" b="1" dirty="0" smtClean="0"/>
        </a:p>
        <a:p>
          <a:pPr rtl="1"/>
          <a:r>
            <a:rPr lang="en-US" sz="2800" b="1" dirty="0" smtClean="0"/>
            <a:t>7%</a:t>
          </a:r>
          <a:endParaRPr lang="ar-IQ" sz="2800" b="1" dirty="0"/>
        </a:p>
      </dgm:t>
    </dgm:pt>
    <dgm:pt modelId="{9F0E2990-3763-4EA5-B677-A982B67E9D9A}" type="parTrans" cxnId="{EC2D0649-65AA-4ABC-BADC-C6D311A80FD8}">
      <dgm:prSet/>
      <dgm:spPr/>
      <dgm:t>
        <a:bodyPr/>
        <a:lstStyle/>
        <a:p>
          <a:pPr rtl="1"/>
          <a:endParaRPr lang="ar-IQ"/>
        </a:p>
      </dgm:t>
    </dgm:pt>
    <dgm:pt modelId="{3210F7E3-3A5E-4F18-B951-2D8AC03FD076}" type="sibTrans" cxnId="{EC2D0649-65AA-4ABC-BADC-C6D311A80FD8}">
      <dgm:prSet/>
      <dgm:spPr/>
      <dgm:t>
        <a:bodyPr/>
        <a:lstStyle/>
        <a:p>
          <a:pPr rtl="1"/>
          <a:endParaRPr lang="ar-IQ"/>
        </a:p>
      </dgm:t>
    </dgm:pt>
    <dgm:pt modelId="{892CF7BF-BC62-4A3B-9343-0FBB08A8EA25}" type="pres">
      <dgm:prSet presAssocID="{D9B2821F-F00C-4BA5-86B2-1D243930B007}" presName="hierChild1" presStyleCnt="0">
        <dgm:presLayoutVars>
          <dgm:chPref val="1"/>
          <dgm:dir/>
          <dgm:animOne val="branch"/>
          <dgm:animLvl val="lvl"/>
          <dgm:resizeHandles/>
        </dgm:presLayoutVars>
      </dgm:prSet>
      <dgm:spPr/>
      <dgm:t>
        <a:bodyPr/>
        <a:lstStyle/>
        <a:p>
          <a:pPr rtl="1"/>
          <a:endParaRPr lang="ar-IQ"/>
        </a:p>
      </dgm:t>
    </dgm:pt>
    <dgm:pt modelId="{B249D7AC-F25B-4106-892B-00732DDE8985}" type="pres">
      <dgm:prSet presAssocID="{15FAA8C8-42BB-4715-99CD-8DBE55DAEC09}" presName="hierRoot1" presStyleCnt="0"/>
      <dgm:spPr/>
    </dgm:pt>
    <dgm:pt modelId="{FDD9C759-8B79-481B-9CF4-E080B376F1C6}" type="pres">
      <dgm:prSet presAssocID="{15FAA8C8-42BB-4715-99CD-8DBE55DAEC09}" presName="composite" presStyleCnt="0"/>
      <dgm:spPr/>
    </dgm:pt>
    <dgm:pt modelId="{970C75F8-FAC4-4EEC-8581-57D30BCB6EAD}" type="pres">
      <dgm:prSet presAssocID="{15FAA8C8-42BB-4715-99CD-8DBE55DAEC09}" presName="background" presStyleLbl="node0" presStyleIdx="0" presStyleCnt="1"/>
      <dgm:spPr/>
    </dgm:pt>
    <dgm:pt modelId="{4C0C0FBE-2168-4A7B-9EF0-93AEC2D1ACB2}" type="pres">
      <dgm:prSet presAssocID="{15FAA8C8-42BB-4715-99CD-8DBE55DAEC09}" presName="text" presStyleLbl="fgAcc0" presStyleIdx="0" presStyleCnt="1">
        <dgm:presLayoutVars>
          <dgm:chPref val="3"/>
        </dgm:presLayoutVars>
      </dgm:prSet>
      <dgm:spPr/>
      <dgm:t>
        <a:bodyPr/>
        <a:lstStyle/>
        <a:p>
          <a:pPr rtl="1"/>
          <a:endParaRPr lang="ar-IQ"/>
        </a:p>
      </dgm:t>
    </dgm:pt>
    <dgm:pt modelId="{DC57E5C9-0AE9-4855-856E-9F4D5577CAB6}" type="pres">
      <dgm:prSet presAssocID="{15FAA8C8-42BB-4715-99CD-8DBE55DAEC09}" presName="hierChild2" presStyleCnt="0"/>
      <dgm:spPr/>
    </dgm:pt>
    <dgm:pt modelId="{2BCFC5CD-8FBB-437C-BD39-AB8D1FA97F36}" type="pres">
      <dgm:prSet presAssocID="{E67DA43E-6C34-4E28-9185-5A15743BC0B1}" presName="Name10" presStyleLbl="parChTrans1D2" presStyleIdx="0" presStyleCnt="3"/>
      <dgm:spPr/>
      <dgm:t>
        <a:bodyPr/>
        <a:lstStyle/>
        <a:p>
          <a:pPr rtl="1"/>
          <a:endParaRPr lang="ar-IQ"/>
        </a:p>
      </dgm:t>
    </dgm:pt>
    <dgm:pt modelId="{B9524BCF-000C-4E0F-A6EC-015C251D273B}" type="pres">
      <dgm:prSet presAssocID="{D06B07F2-C2A9-44BA-90D4-9E8C4FC91768}" presName="hierRoot2" presStyleCnt="0"/>
      <dgm:spPr/>
    </dgm:pt>
    <dgm:pt modelId="{FC777A51-59D8-4237-89FF-31B1D292BA34}" type="pres">
      <dgm:prSet presAssocID="{D06B07F2-C2A9-44BA-90D4-9E8C4FC91768}" presName="composite2" presStyleCnt="0"/>
      <dgm:spPr/>
    </dgm:pt>
    <dgm:pt modelId="{608D32C8-D2E8-4739-A5F1-FF706DFCE586}" type="pres">
      <dgm:prSet presAssocID="{D06B07F2-C2A9-44BA-90D4-9E8C4FC91768}" presName="background2" presStyleLbl="node2" presStyleIdx="0" presStyleCnt="3"/>
      <dgm:spPr/>
    </dgm:pt>
    <dgm:pt modelId="{272676BB-5759-4016-A51F-ACBF419A3744}" type="pres">
      <dgm:prSet presAssocID="{D06B07F2-C2A9-44BA-90D4-9E8C4FC91768}" presName="text2" presStyleLbl="fgAcc2" presStyleIdx="0" presStyleCnt="3" custScaleX="138494">
        <dgm:presLayoutVars>
          <dgm:chPref val="3"/>
        </dgm:presLayoutVars>
      </dgm:prSet>
      <dgm:spPr/>
      <dgm:t>
        <a:bodyPr/>
        <a:lstStyle/>
        <a:p>
          <a:pPr rtl="1"/>
          <a:endParaRPr lang="ar-IQ"/>
        </a:p>
      </dgm:t>
    </dgm:pt>
    <dgm:pt modelId="{B57A9DC0-74A8-4F4F-A115-F95E120307A7}" type="pres">
      <dgm:prSet presAssocID="{D06B07F2-C2A9-44BA-90D4-9E8C4FC91768}" presName="hierChild3" presStyleCnt="0"/>
      <dgm:spPr/>
    </dgm:pt>
    <dgm:pt modelId="{7E82325F-13B2-471B-A401-A96A5593F390}" type="pres">
      <dgm:prSet presAssocID="{023C44CE-3286-4AB7-A603-AE7B6DC5490B}" presName="Name17" presStyleLbl="parChTrans1D3" presStyleIdx="0" presStyleCnt="3"/>
      <dgm:spPr/>
      <dgm:t>
        <a:bodyPr/>
        <a:lstStyle/>
        <a:p>
          <a:pPr rtl="1"/>
          <a:endParaRPr lang="ar-IQ"/>
        </a:p>
      </dgm:t>
    </dgm:pt>
    <dgm:pt modelId="{9E9941F8-42E2-4A38-B468-3ED6C38D915C}" type="pres">
      <dgm:prSet presAssocID="{681BC036-32D5-4777-9667-6107BAFC7760}" presName="hierRoot3" presStyleCnt="0"/>
      <dgm:spPr/>
    </dgm:pt>
    <dgm:pt modelId="{544F7A73-F83E-40AB-AD5F-DA2DC048267A}" type="pres">
      <dgm:prSet presAssocID="{681BC036-32D5-4777-9667-6107BAFC7760}" presName="composite3" presStyleCnt="0"/>
      <dgm:spPr/>
    </dgm:pt>
    <dgm:pt modelId="{2AF784A1-EFE2-4426-A150-F14B6F1A4D13}" type="pres">
      <dgm:prSet presAssocID="{681BC036-32D5-4777-9667-6107BAFC7760}" presName="background3" presStyleLbl="node3" presStyleIdx="0" presStyleCnt="3"/>
      <dgm:spPr/>
    </dgm:pt>
    <dgm:pt modelId="{D8EAB517-F4BB-4D71-983A-8837EE247A50}" type="pres">
      <dgm:prSet presAssocID="{681BC036-32D5-4777-9667-6107BAFC7760}" presName="text3" presStyleLbl="fgAcc3" presStyleIdx="0" presStyleCnt="3">
        <dgm:presLayoutVars>
          <dgm:chPref val="3"/>
        </dgm:presLayoutVars>
      </dgm:prSet>
      <dgm:spPr/>
      <dgm:t>
        <a:bodyPr/>
        <a:lstStyle/>
        <a:p>
          <a:pPr rtl="1"/>
          <a:endParaRPr lang="ar-IQ"/>
        </a:p>
      </dgm:t>
    </dgm:pt>
    <dgm:pt modelId="{D9D91492-10B3-408D-B14A-BC560E02D0DC}" type="pres">
      <dgm:prSet presAssocID="{681BC036-32D5-4777-9667-6107BAFC7760}" presName="hierChild4" presStyleCnt="0"/>
      <dgm:spPr/>
    </dgm:pt>
    <dgm:pt modelId="{DC58BD0E-CDDF-4D55-8610-B43961E0CE67}" type="pres">
      <dgm:prSet presAssocID="{236E9400-9BE4-43AB-A5BE-CDC067D7F86E}" presName="Name17" presStyleLbl="parChTrans1D3" presStyleIdx="1" presStyleCnt="3"/>
      <dgm:spPr/>
      <dgm:t>
        <a:bodyPr/>
        <a:lstStyle/>
        <a:p>
          <a:pPr rtl="1"/>
          <a:endParaRPr lang="ar-IQ"/>
        </a:p>
      </dgm:t>
    </dgm:pt>
    <dgm:pt modelId="{B71FFABA-B74E-4A3A-A705-4BF7F2CF520C}" type="pres">
      <dgm:prSet presAssocID="{7AC60A45-C206-4E30-B5CA-62B4E07055ED}" presName="hierRoot3" presStyleCnt="0"/>
      <dgm:spPr/>
    </dgm:pt>
    <dgm:pt modelId="{A31B81B1-E85E-4170-A7DF-4CB85D2681A9}" type="pres">
      <dgm:prSet presAssocID="{7AC60A45-C206-4E30-B5CA-62B4E07055ED}" presName="composite3" presStyleCnt="0"/>
      <dgm:spPr/>
    </dgm:pt>
    <dgm:pt modelId="{9DF18B8C-B636-40F2-9D7E-C3F10921FEB3}" type="pres">
      <dgm:prSet presAssocID="{7AC60A45-C206-4E30-B5CA-62B4E07055ED}" presName="background3" presStyleLbl="node3" presStyleIdx="1" presStyleCnt="3"/>
      <dgm:spPr/>
    </dgm:pt>
    <dgm:pt modelId="{99A0D5BB-7E7F-4F03-88AA-820566E06AE0}" type="pres">
      <dgm:prSet presAssocID="{7AC60A45-C206-4E30-B5CA-62B4E07055ED}" presName="text3" presStyleLbl="fgAcc3" presStyleIdx="1" presStyleCnt="3" custScaleX="123240">
        <dgm:presLayoutVars>
          <dgm:chPref val="3"/>
        </dgm:presLayoutVars>
      </dgm:prSet>
      <dgm:spPr/>
      <dgm:t>
        <a:bodyPr/>
        <a:lstStyle/>
        <a:p>
          <a:pPr rtl="1"/>
          <a:endParaRPr lang="ar-IQ"/>
        </a:p>
      </dgm:t>
    </dgm:pt>
    <dgm:pt modelId="{B58D2315-A6D8-403D-BCFE-B25B914BD1EA}" type="pres">
      <dgm:prSet presAssocID="{7AC60A45-C206-4E30-B5CA-62B4E07055ED}" presName="hierChild4" presStyleCnt="0"/>
      <dgm:spPr/>
    </dgm:pt>
    <dgm:pt modelId="{8AE9FBE4-C4A4-4AC5-97DB-7FCEDCAF630E}" type="pres">
      <dgm:prSet presAssocID="{9F0E2990-3763-4EA5-B677-A982B67E9D9A}" presName="Name17" presStyleLbl="parChTrans1D3" presStyleIdx="2" presStyleCnt="3"/>
      <dgm:spPr/>
      <dgm:t>
        <a:bodyPr/>
        <a:lstStyle/>
        <a:p>
          <a:pPr rtl="1"/>
          <a:endParaRPr lang="ar-IQ"/>
        </a:p>
      </dgm:t>
    </dgm:pt>
    <dgm:pt modelId="{1E30713D-5128-4B1E-9785-E8F3A47DBB84}" type="pres">
      <dgm:prSet presAssocID="{5AD73C6E-6E6E-41D5-B743-97EFDFE96261}" presName="hierRoot3" presStyleCnt="0"/>
      <dgm:spPr/>
    </dgm:pt>
    <dgm:pt modelId="{5672BF85-47F1-42EE-9C4F-55F419CE1579}" type="pres">
      <dgm:prSet presAssocID="{5AD73C6E-6E6E-41D5-B743-97EFDFE96261}" presName="composite3" presStyleCnt="0"/>
      <dgm:spPr/>
    </dgm:pt>
    <dgm:pt modelId="{AEBF1E13-D429-4EF3-B156-A43794DE4756}" type="pres">
      <dgm:prSet presAssocID="{5AD73C6E-6E6E-41D5-B743-97EFDFE96261}" presName="background3" presStyleLbl="node3" presStyleIdx="2" presStyleCnt="3"/>
      <dgm:spPr/>
    </dgm:pt>
    <dgm:pt modelId="{5E14FD4A-7292-42E1-92BB-07B35AB11F6A}" type="pres">
      <dgm:prSet presAssocID="{5AD73C6E-6E6E-41D5-B743-97EFDFE96261}" presName="text3" presStyleLbl="fgAcc3" presStyleIdx="2" presStyleCnt="3" custScaleX="173514">
        <dgm:presLayoutVars>
          <dgm:chPref val="3"/>
        </dgm:presLayoutVars>
      </dgm:prSet>
      <dgm:spPr/>
      <dgm:t>
        <a:bodyPr/>
        <a:lstStyle/>
        <a:p>
          <a:pPr rtl="1"/>
          <a:endParaRPr lang="ar-IQ"/>
        </a:p>
      </dgm:t>
    </dgm:pt>
    <dgm:pt modelId="{A2D89F79-E89F-4680-BBAE-AAD42775D6E1}" type="pres">
      <dgm:prSet presAssocID="{5AD73C6E-6E6E-41D5-B743-97EFDFE96261}" presName="hierChild4" presStyleCnt="0"/>
      <dgm:spPr/>
    </dgm:pt>
    <dgm:pt modelId="{ABA31134-A212-4F35-937C-26B4F70C4C01}" type="pres">
      <dgm:prSet presAssocID="{31C75681-F7BD-4AB9-94F7-39577270031F}" presName="Name10" presStyleLbl="parChTrans1D2" presStyleIdx="1" presStyleCnt="3"/>
      <dgm:spPr/>
      <dgm:t>
        <a:bodyPr/>
        <a:lstStyle/>
        <a:p>
          <a:pPr rtl="1"/>
          <a:endParaRPr lang="ar-IQ"/>
        </a:p>
      </dgm:t>
    </dgm:pt>
    <dgm:pt modelId="{F4E23BD7-ADE9-4CEA-AF7F-215511BB9DA1}" type="pres">
      <dgm:prSet presAssocID="{23DF06F5-2089-4B58-BD85-22E5122D2398}" presName="hierRoot2" presStyleCnt="0"/>
      <dgm:spPr/>
    </dgm:pt>
    <dgm:pt modelId="{4C1F615A-85A3-441B-9A0C-CAB4BBC771AA}" type="pres">
      <dgm:prSet presAssocID="{23DF06F5-2089-4B58-BD85-22E5122D2398}" presName="composite2" presStyleCnt="0"/>
      <dgm:spPr/>
    </dgm:pt>
    <dgm:pt modelId="{BC66E18F-5414-4607-BCD5-528C97B3CCDE}" type="pres">
      <dgm:prSet presAssocID="{23DF06F5-2089-4B58-BD85-22E5122D2398}" presName="background2" presStyleLbl="node2" presStyleIdx="1" presStyleCnt="3"/>
      <dgm:spPr/>
    </dgm:pt>
    <dgm:pt modelId="{FC09DB53-8850-4CCC-95DD-586499514B0E}" type="pres">
      <dgm:prSet presAssocID="{23DF06F5-2089-4B58-BD85-22E5122D2398}" presName="text2" presStyleLbl="fgAcc2" presStyleIdx="1" presStyleCnt="3" custScaleX="154102">
        <dgm:presLayoutVars>
          <dgm:chPref val="3"/>
        </dgm:presLayoutVars>
      </dgm:prSet>
      <dgm:spPr/>
      <dgm:t>
        <a:bodyPr/>
        <a:lstStyle/>
        <a:p>
          <a:pPr rtl="1"/>
          <a:endParaRPr lang="ar-IQ"/>
        </a:p>
      </dgm:t>
    </dgm:pt>
    <dgm:pt modelId="{A58B2A7C-67F8-4AD4-AFBB-39A8AE4414FB}" type="pres">
      <dgm:prSet presAssocID="{23DF06F5-2089-4B58-BD85-22E5122D2398}" presName="hierChild3" presStyleCnt="0"/>
      <dgm:spPr/>
    </dgm:pt>
    <dgm:pt modelId="{01ACAF3E-867A-4D45-8049-7DDF63F21BCD}" type="pres">
      <dgm:prSet presAssocID="{2C84727D-5646-481B-87FB-D7BE580A25A2}" presName="Name10" presStyleLbl="parChTrans1D2" presStyleIdx="2" presStyleCnt="3"/>
      <dgm:spPr/>
      <dgm:t>
        <a:bodyPr/>
        <a:lstStyle/>
        <a:p>
          <a:pPr rtl="1"/>
          <a:endParaRPr lang="ar-IQ"/>
        </a:p>
      </dgm:t>
    </dgm:pt>
    <dgm:pt modelId="{B87C79FB-0BC6-4860-8D30-61CBD9B77F11}" type="pres">
      <dgm:prSet presAssocID="{22C62D54-38E6-4CA6-A19F-77AB0E543174}" presName="hierRoot2" presStyleCnt="0"/>
      <dgm:spPr/>
    </dgm:pt>
    <dgm:pt modelId="{31F69F1E-C1A2-4A01-88E8-BD5F2C97F9A8}" type="pres">
      <dgm:prSet presAssocID="{22C62D54-38E6-4CA6-A19F-77AB0E543174}" presName="composite2" presStyleCnt="0"/>
      <dgm:spPr/>
    </dgm:pt>
    <dgm:pt modelId="{1EE6758D-5BE0-48DE-8DAF-2E3B8C35C8AC}" type="pres">
      <dgm:prSet presAssocID="{22C62D54-38E6-4CA6-A19F-77AB0E543174}" presName="background2" presStyleLbl="node2" presStyleIdx="2" presStyleCnt="3"/>
      <dgm:spPr/>
    </dgm:pt>
    <dgm:pt modelId="{7EE6F12F-F7C2-4373-8DE5-097C31A90FA5}" type="pres">
      <dgm:prSet presAssocID="{22C62D54-38E6-4CA6-A19F-77AB0E543174}" presName="text2" presStyleLbl="fgAcc2" presStyleIdx="2" presStyleCnt="3" custScaleX="156050">
        <dgm:presLayoutVars>
          <dgm:chPref val="3"/>
        </dgm:presLayoutVars>
      </dgm:prSet>
      <dgm:spPr/>
      <dgm:t>
        <a:bodyPr/>
        <a:lstStyle/>
        <a:p>
          <a:pPr rtl="1"/>
          <a:endParaRPr lang="ar-IQ"/>
        </a:p>
      </dgm:t>
    </dgm:pt>
    <dgm:pt modelId="{6B5D55EF-B703-4BC3-A0EC-F509FE631E23}" type="pres">
      <dgm:prSet presAssocID="{22C62D54-38E6-4CA6-A19F-77AB0E543174}" presName="hierChild3" presStyleCnt="0"/>
      <dgm:spPr/>
    </dgm:pt>
  </dgm:ptLst>
  <dgm:cxnLst>
    <dgm:cxn modelId="{1E8CEE58-8069-4BB1-A574-1DCBF129D763}" srcId="{15FAA8C8-42BB-4715-99CD-8DBE55DAEC09}" destId="{23DF06F5-2089-4B58-BD85-22E5122D2398}" srcOrd="1" destOrd="0" parTransId="{31C75681-F7BD-4AB9-94F7-39577270031F}" sibTransId="{E3EB0482-AAA9-4C54-87B0-925B6EFA9504}"/>
    <dgm:cxn modelId="{1A8E16D0-4705-4E8C-B259-3DF459801004}" type="presOf" srcId="{23DF06F5-2089-4B58-BD85-22E5122D2398}" destId="{FC09DB53-8850-4CCC-95DD-586499514B0E}" srcOrd="0" destOrd="0" presId="urn:microsoft.com/office/officeart/2005/8/layout/hierarchy1"/>
    <dgm:cxn modelId="{B2EA5075-15D8-4684-9306-F3AF89151FAA}" srcId="{15FAA8C8-42BB-4715-99CD-8DBE55DAEC09}" destId="{D06B07F2-C2A9-44BA-90D4-9E8C4FC91768}" srcOrd="0" destOrd="0" parTransId="{E67DA43E-6C34-4E28-9185-5A15743BC0B1}" sibTransId="{70F05F1C-183A-49C9-8121-CEF09D20A59B}"/>
    <dgm:cxn modelId="{1A5D8FA2-60E8-4FC5-813E-ED3F40B314EF}" type="presOf" srcId="{9F0E2990-3763-4EA5-B677-A982B67E9D9A}" destId="{8AE9FBE4-C4A4-4AC5-97DB-7FCEDCAF630E}" srcOrd="0" destOrd="0" presId="urn:microsoft.com/office/officeart/2005/8/layout/hierarchy1"/>
    <dgm:cxn modelId="{74DF056D-A6DF-4076-853B-94C00E5869F4}" srcId="{D06B07F2-C2A9-44BA-90D4-9E8C4FC91768}" destId="{681BC036-32D5-4777-9667-6107BAFC7760}" srcOrd="0" destOrd="0" parTransId="{023C44CE-3286-4AB7-A603-AE7B6DC5490B}" sibTransId="{6411C7BF-C571-4059-85C1-E274DEBBFB59}"/>
    <dgm:cxn modelId="{959DDBF9-A820-4B0C-B409-A300EDD19A26}" type="presOf" srcId="{15FAA8C8-42BB-4715-99CD-8DBE55DAEC09}" destId="{4C0C0FBE-2168-4A7B-9EF0-93AEC2D1ACB2}" srcOrd="0" destOrd="0" presId="urn:microsoft.com/office/officeart/2005/8/layout/hierarchy1"/>
    <dgm:cxn modelId="{5EBF6904-CA44-4D04-BF4F-406BECA78DCF}" type="presOf" srcId="{22C62D54-38E6-4CA6-A19F-77AB0E543174}" destId="{7EE6F12F-F7C2-4373-8DE5-097C31A90FA5}" srcOrd="0" destOrd="0" presId="urn:microsoft.com/office/officeart/2005/8/layout/hierarchy1"/>
    <dgm:cxn modelId="{EC2D0649-65AA-4ABC-BADC-C6D311A80FD8}" srcId="{D06B07F2-C2A9-44BA-90D4-9E8C4FC91768}" destId="{5AD73C6E-6E6E-41D5-B743-97EFDFE96261}" srcOrd="2" destOrd="0" parTransId="{9F0E2990-3763-4EA5-B677-A982B67E9D9A}" sibTransId="{3210F7E3-3A5E-4F18-B951-2D8AC03FD076}"/>
    <dgm:cxn modelId="{3D42864C-6CC0-4FE7-83BC-7928A20EAA30}" type="presOf" srcId="{D06B07F2-C2A9-44BA-90D4-9E8C4FC91768}" destId="{272676BB-5759-4016-A51F-ACBF419A3744}" srcOrd="0" destOrd="0" presId="urn:microsoft.com/office/officeart/2005/8/layout/hierarchy1"/>
    <dgm:cxn modelId="{B451337F-2751-4159-A48D-52B60F347D62}" type="presOf" srcId="{236E9400-9BE4-43AB-A5BE-CDC067D7F86E}" destId="{DC58BD0E-CDDF-4D55-8610-B43961E0CE67}" srcOrd="0" destOrd="0" presId="urn:microsoft.com/office/officeart/2005/8/layout/hierarchy1"/>
    <dgm:cxn modelId="{1238D86B-4206-418A-80ED-AED34C60DFD1}" srcId="{D9B2821F-F00C-4BA5-86B2-1D243930B007}" destId="{15FAA8C8-42BB-4715-99CD-8DBE55DAEC09}" srcOrd="0" destOrd="0" parTransId="{8B7CD63E-F440-4F81-B032-87AEF68C03C6}" sibTransId="{7548B1D6-9DA5-4DF1-87F3-A7289D4AC4C4}"/>
    <dgm:cxn modelId="{32B817D0-DDC5-49E5-9A8C-D056ACD40DA2}" type="presOf" srcId="{7AC60A45-C206-4E30-B5CA-62B4E07055ED}" destId="{99A0D5BB-7E7F-4F03-88AA-820566E06AE0}" srcOrd="0" destOrd="0" presId="urn:microsoft.com/office/officeart/2005/8/layout/hierarchy1"/>
    <dgm:cxn modelId="{DF257F4F-03B7-41FD-8C76-9CE085D224B6}" type="presOf" srcId="{2C84727D-5646-481B-87FB-D7BE580A25A2}" destId="{01ACAF3E-867A-4D45-8049-7DDF63F21BCD}" srcOrd="0" destOrd="0" presId="urn:microsoft.com/office/officeart/2005/8/layout/hierarchy1"/>
    <dgm:cxn modelId="{E8051E33-2EDA-4E4A-901D-5A30AAD899F0}" type="presOf" srcId="{31C75681-F7BD-4AB9-94F7-39577270031F}" destId="{ABA31134-A212-4F35-937C-26B4F70C4C01}" srcOrd="0" destOrd="0" presId="urn:microsoft.com/office/officeart/2005/8/layout/hierarchy1"/>
    <dgm:cxn modelId="{625E2D34-578A-4AF8-B1E5-D46D99C0404A}" type="presOf" srcId="{681BC036-32D5-4777-9667-6107BAFC7760}" destId="{D8EAB517-F4BB-4D71-983A-8837EE247A50}" srcOrd="0" destOrd="0" presId="urn:microsoft.com/office/officeart/2005/8/layout/hierarchy1"/>
    <dgm:cxn modelId="{92A9F87D-46D5-4715-8D87-3D08D430D6F6}" type="presOf" srcId="{D9B2821F-F00C-4BA5-86B2-1D243930B007}" destId="{892CF7BF-BC62-4A3B-9343-0FBB08A8EA25}" srcOrd="0" destOrd="0" presId="urn:microsoft.com/office/officeart/2005/8/layout/hierarchy1"/>
    <dgm:cxn modelId="{3D461441-F69A-488E-85E4-582D1784E107}" srcId="{15FAA8C8-42BB-4715-99CD-8DBE55DAEC09}" destId="{22C62D54-38E6-4CA6-A19F-77AB0E543174}" srcOrd="2" destOrd="0" parTransId="{2C84727D-5646-481B-87FB-D7BE580A25A2}" sibTransId="{0B0D363A-63C8-4034-9C0A-44E03AFA7972}"/>
    <dgm:cxn modelId="{7FB20C1F-FF37-40EF-9260-38A84AE0896A}" type="presOf" srcId="{E67DA43E-6C34-4E28-9185-5A15743BC0B1}" destId="{2BCFC5CD-8FBB-437C-BD39-AB8D1FA97F36}" srcOrd="0" destOrd="0" presId="urn:microsoft.com/office/officeart/2005/8/layout/hierarchy1"/>
    <dgm:cxn modelId="{763C7FAA-59A3-4BD0-A5CC-C86081187839}" srcId="{D06B07F2-C2A9-44BA-90D4-9E8C4FC91768}" destId="{7AC60A45-C206-4E30-B5CA-62B4E07055ED}" srcOrd="1" destOrd="0" parTransId="{236E9400-9BE4-43AB-A5BE-CDC067D7F86E}" sibTransId="{1DD16AE4-17C7-4841-88EB-9E3D36423E49}"/>
    <dgm:cxn modelId="{17ABCAC4-1E52-4623-8D3A-18B55CC8FBCA}" type="presOf" srcId="{5AD73C6E-6E6E-41D5-B743-97EFDFE96261}" destId="{5E14FD4A-7292-42E1-92BB-07B35AB11F6A}" srcOrd="0" destOrd="0" presId="urn:microsoft.com/office/officeart/2005/8/layout/hierarchy1"/>
    <dgm:cxn modelId="{94FCF8CC-A3FC-4278-BCE5-E74724805727}" type="presOf" srcId="{023C44CE-3286-4AB7-A603-AE7B6DC5490B}" destId="{7E82325F-13B2-471B-A401-A96A5593F390}" srcOrd="0" destOrd="0" presId="urn:microsoft.com/office/officeart/2005/8/layout/hierarchy1"/>
    <dgm:cxn modelId="{8928667A-4B03-46B6-ABB6-EDAAB883607F}" type="presParOf" srcId="{892CF7BF-BC62-4A3B-9343-0FBB08A8EA25}" destId="{B249D7AC-F25B-4106-892B-00732DDE8985}" srcOrd="0" destOrd="0" presId="urn:microsoft.com/office/officeart/2005/8/layout/hierarchy1"/>
    <dgm:cxn modelId="{FF8EC800-18C3-4694-AF76-B48F94C29DB1}" type="presParOf" srcId="{B249D7AC-F25B-4106-892B-00732DDE8985}" destId="{FDD9C759-8B79-481B-9CF4-E080B376F1C6}" srcOrd="0" destOrd="0" presId="urn:microsoft.com/office/officeart/2005/8/layout/hierarchy1"/>
    <dgm:cxn modelId="{6DDBF922-F283-4C04-BE1B-5832C9A81C70}" type="presParOf" srcId="{FDD9C759-8B79-481B-9CF4-E080B376F1C6}" destId="{970C75F8-FAC4-4EEC-8581-57D30BCB6EAD}" srcOrd="0" destOrd="0" presId="urn:microsoft.com/office/officeart/2005/8/layout/hierarchy1"/>
    <dgm:cxn modelId="{363FAB58-F631-429F-BF09-CC995E1AA63D}" type="presParOf" srcId="{FDD9C759-8B79-481B-9CF4-E080B376F1C6}" destId="{4C0C0FBE-2168-4A7B-9EF0-93AEC2D1ACB2}" srcOrd="1" destOrd="0" presId="urn:microsoft.com/office/officeart/2005/8/layout/hierarchy1"/>
    <dgm:cxn modelId="{43133A38-1A39-453C-B08B-CFBC792EA442}" type="presParOf" srcId="{B249D7AC-F25B-4106-892B-00732DDE8985}" destId="{DC57E5C9-0AE9-4855-856E-9F4D5577CAB6}" srcOrd="1" destOrd="0" presId="urn:microsoft.com/office/officeart/2005/8/layout/hierarchy1"/>
    <dgm:cxn modelId="{E3F71518-F76A-4CF7-B38D-874A0A3DC07C}" type="presParOf" srcId="{DC57E5C9-0AE9-4855-856E-9F4D5577CAB6}" destId="{2BCFC5CD-8FBB-437C-BD39-AB8D1FA97F36}" srcOrd="0" destOrd="0" presId="urn:microsoft.com/office/officeart/2005/8/layout/hierarchy1"/>
    <dgm:cxn modelId="{A56F6823-C0BA-49CC-BE39-94296D68064E}" type="presParOf" srcId="{DC57E5C9-0AE9-4855-856E-9F4D5577CAB6}" destId="{B9524BCF-000C-4E0F-A6EC-015C251D273B}" srcOrd="1" destOrd="0" presId="urn:microsoft.com/office/officeart/2005/8/layout/hierarchy1"/>
    <dgm:cxn modelId="{CCD285D8-C428-4B3C-88CC-5AB81DB5A9B8}" type="presParOf" srcId="{B9524BCF-000C-4E0F-A6EC-015C251D273B}" destId="{FC777A51-59D8-4237-89FF-31B1D292BA34}" srcOrd="0" destOrd="0" presId="urn:microsoft.com/office/officeart/2005/8/layout/hierarchy1"/>
    <dgm:cxn modelId="{1FAAC107-9E25-4AAE-8E6D-4109D079E284}" type="presParOf" srcId="{FC777A51-59D8-4237-89FF-31B1D292BA34}" destId="{608D32C8-D2E8-4739-A5F1-FF706DFCE586}" srcOrd="0" destOrd="0" presId="urn:microsoft.com/office/officeart/2005/8/layout/hierarchy1"/>
    <dgm:cxn modelId="{C8A9B5BF-566A-44BD-8244-12832F7FBE9F}" type="presParOf" srcId="{FC777A51-59D8-4237-89FF-31B1D292BA34}" destId="{272676BB-5759-4016-A51F-ACBF419A3744}" srcOrd="1" destOrd="0" presId="urn:microsoft.com/office/officeart/2005/8/layout/hierarchy1"/>
    <dgm:cxn modelId="{B708A914-CB21-4346-B604-0D510FB84BE0}" type="presParOf" srcId="{B9524BCF-000C-4E0F-A6EC-015C251D273B}" destId="{B57A9DC0-74A8-4F4F-A115-F95E120307A7}" srcOrd="1" destOrd="0" presId="urn:microsoft.com/office/officeart/2005/8/layout/hierarchy1"/>
    <dgm:cxn modelId="{1BEEC9A5-CA05-4A26-A74B-DBB00D672246}" type="presParOf" srcId="{B57A9DC0-74A8-4F4F-A115-F95E120307A7}" destId="{7E82325F-13B2-471B-A401-A96A5593F390}" srcOrd="0" destOrd="0" presId="urn:microsoft.com/office/officeart/2005/8/layout/hierarchy1"/>
    <dgm:cxn modelId="{9A4EF635-E292-4FA4-B9C0-13430F2EBAF0}" type="presParOf" srcId="{B57A9DC0-74A8-4F4F-A115-F95E120307A7}" destId="{9E9941F8-42E2-4A38-B468-3ED6C38D915C}" srcOrd="1" destOrd="0" presId="urn:microsoft.com/office/officeart/2005/8/layout/hierarchy1"/>
    <dgm:cxn modelId="{5FC93F14-C6CD-4411-85A1-4D0C0D2A1501}" type="presParOf" srcId="{9E9941F8-42E2-4A38-B468-3ED6C38D915C}" destId="{544F7A73-F83E-40AB-AD5F-DA2DC048267A}" srcOrd="0" destOrd="0" presId="urn:microsoft.com/office/officeart/2005/8/layout/hierarchy1"/>
    <dgm:cxn modelId="{6A3C4F16-7C6A-4B1C-B939-6334CB280C93}" type="presParOf" srcId="{544F7A73-F83E-40AB-AD5F-DA2DC048267A}" destId="{2AF784A1-EFE2-4426-A150-F14B6F1A4D13}" srcOrd="0" destOrd="0" presId="urn:microsoft.com/office/officeart/2005/8/layout/hierarchy1"/>
    <dgm:cxn modelId="{DDCAC339-488B-462D-993E-60132972B71B}" type="presParOf" srcId="{544F7A73-F83E-40AB-AD5F-DA2DC048267A}" destId="{D8EAB517-F4BB-4D71-983A-8837EE247A50}" srcOrd="1" destOrd="0" presId="urn:microsoft.com/office/officeart/2005/8/layout/hierarchy1"/>
    <dgm:cxn modelId="{00FFD0CC-22FC-4B90-82E7-9F0B8AC4B44A}" type="presParOf" srcId="{9E9941F8-42E2-4A38-B468-3ED6C38D915C}" destId="{D9D91492-10B3-408D-B14A-BC560E02D0DC}" srcOrd="1" destOrd="0" presId="urn:microsoft.com/office/officeart/2005/8/layout/hierarchy1"/>
    <dgm:cxn modelId="{DCF61A8B-B381-42D5-B48C-243DBA56723A}" type="presParOf" srcId="{B57A9DC0-74A8-4F4F-A115-F95E120307A7}" destId="{DC58BD0E-CDDF-4D55-8610-B43961E0CE67}" srcOrd="2" destOrd="0" presId="urn:microsoft.com/office/officeart/2005/8/layout/hierarchy1"/>
    <dgm:cxn modelId="{F378C871-C478-47B8-8610-087A3541827F}" type="presParOf" srcId="{B57A9DC0-74A8-4F4F-A115-F95E120307A7}" destId="{B71FFABA-B74E-4A3A-A705-4BF7F2CF520C}" srcOrd="3" destOrd="0" presId="urn:microsoft.com/office/officeart/2005/8/layout/hierarchy1"/>
    <dgm:cxn modelId="{A1B036EE-ABCD-4CEB-ADB1-E0F822D354C5}" type="presParOf" srcId="{B71FFABA-B74E-4A3A-A705-4BF7F2CF520C}" destId="{A31B81B1-E85E-4170-A7DF-4CB85D2681A9}" srcOrd="0" destOrd="0" presId="urn:microsoft.com/office/officeart/2005/8/layout/hierarchy1"/>
    <dgm:cxn modelId="{1DD126FC-2456-44B7-AF69-04AABDB67F26}" type="presParOf" srcId="{A31B81B1-E85E-4170-A7DF-4CB85D2681A9}" destId="{9DF18B8C-B636-40F2-9D7E-C3F10921FEB3}" srcOrd="0" destOrd="0" presId="urn:microsoft.com/office/officeart/2005/8/layout/hierarchy1"/>
    <dgm:cxn modelId="{148C494B-15CD-4587-892F-00EA96ED6109}" type="presParOf" srcId="{A31B81B1-E85E-4170-A7DF-4CB85D2681A9}" destId="{99A0D5BB-7E7F-4F03-88AA-820566E06AE0}" srcOrd="1" destOrd="0" presId="urn:microsoft.com/office/officeart/2005/8/layout/hierarchy1"/>
    <dgm:cxn modelId="{F1AD2A7A-A438-449E-89D0-4618DEC87506}" type="presParOf" srcId="{B71FFABA-B74E-4A3A-A705-4BF7F2CF520C}" destId="{B58D2315-A6D8-403D-BCFE-B25B914BD1EA}" srcOrd="1" destOrd="0" presId="urn:microsoft.com/office/officeart/2005/8/layout/hierarchy1"/>
    <dgm:cxn modelId="{C8424878-ACD0-4FDF-9C27-062C8EA9A09D}" type="presParOf" srcId="{B57A9DC0-74A8-4F4F-A115-F95E120307A7}" destId="{8AE9FBE4-C4A4-4AC5-97DB-7FCEDCAF630E}" srcOrd="4" destOrd="0" presId="urn:microsoft.com/office/officeart/2005/8/layout/hierarchy1"/>
    <dgm:cxn modelId="{1345B471-AB76-4A69-8C4C-CE2F10190500}" type="presParOf" srcId="{B57A9DC0-74A8-4F4F-A115-F95E120307A7}" destId="{1E30713D-5128-4B1E-9785-E8F3A47DBB84}" srcOrd="5" destOrd="0" presId="urn:microsoft.com/office/officeart/2005/8/layout/hierarchy1"/>
    <dgm:cxn modelId="{408E7816-9696-43FA-A1DC-2E42DA52B8DD}" type="presParOf" srcId="{1E30713D-5128-4B1E-9785-E8F3A47DBB84}" destId="{5672BF85-47F1-42EE-9C4F-55F419CE1579}" srcOrd="0" destOrd="0" presId="urn:microsoft.com/office/officeart/2005/8/layout/hierarchy1"/>
    <dgm:cxn modelId="{29E64C02-B77E-47D7-B129-2F0BF0D12A3C}" type="presParOf" srcId="{5672BF85-47F1-42EE-9C4F-55F419CE1579}" destId="{AEBF1E13-D429-4EF3-B156-A43794DE4756}" srcOrd="0" destOrd="0" presId="urn:microsoft.com/office/officeart/2005/8/layout/hierarchy1"/>
    <dgm:cxn modelId="{1ED86D3C-D90F-470C-9A87-5FC879A92CE9}" type="presParOf" srcId="{5672BF85-47F1-42EE-9C4F-55F419CE1579}" destId="{5E14FD4A-7292-42E1-92BB-07B35AB11F6A}" srcOrd="1" destOrd="0" presId="urn:microsoft.com/office/officeart/2005/8/layout/hierarchy1"/>
    <dgm:cxn modelId="{D0E27B40-DF4F-4F7F-A5BF-5F553C6823B2}" type="presParOf" srcId="{1E30713D-5128-4B1E-9785-E8F3A47DBB84}" destId="{A2D89F79-E89F-4680-BBAE-AAD42775D6E1}" srcOrd="1" destOrd="0" presId="urn:microsoft.com/office/officeart/2005/8/layout/hierarchy1"/>
    <dgm:cxn modelId="{E335A72B-9D19-4346-BF54-288A476B1CA6}" type="presParOf" srcId="{DC57E5C9-0AE9-4855-856E-9F4D5577CAB6}" destId="{ABA31134-A212-4F35-937C-26B4F70C4C01}" srcOrd="2" destOrd="0" presId="urn:microsoft.com/office/officeart/2005/8/layout/hierarchy1"/>
    <dgm:cxn modelId="{C123948D-61EF-403C-9C80-CD5621254BA8}" type="presParOf" srcId="{DC57E5C9-0AE9-4855-856E-9F4D5577CAB6}" destId="{F4E23BD7-ADE9-4CEA-AF7F-215511BB9DA1}" srcOrd="3" destOrd="0" presId="urn:microsoft.com/office/officeart/2005/8/layout/hierarchy1"/>
    <dgm:cxn modelId="{78591589-3C9A-4751-AB0C-86D46FE5A801}" type="presParOf" srcId="{F4E23BD7-ADE9-4CEA-AF7F-215511BB9DA1}" destId="{4C1F615A-85A3-441B-9A0C-CAB4BBC771AA}" srcOrd="0" destOrd="0" presId="urn:microsoft.com/office/officeart/2005/8/layout/hierarchy1"/>
    <dgm:cxn modelId="{3F7EF224-6D30-4A8E-9CFB-E11144B0BB6E}" type="presParOf" srcId="{4C1F615A-85A3-441B-9A0C-CAB4BBC771AA}" destId="{BC66E18F-5414-4607-BCD5-528C97B3CCDE}" srcOrd="0" destOrd="0" presId="urn:microsoft.com/office/officeart/2005/8/layout/hierarchy1"/>
    <dgm:cxn modelId="{6BDA217A-BCC2-4A04-B63B-50CD88F4904E}" type="presParOf" srcId="{4C1F615A-85A3-441B-9A0C-CAB4BBC771AA}" destId="{FC09DB53-8850-4CCC-95DD-586499514B0E}" srcOrd="1" destOrd="0" presId="urn:microsoft.com/office/officeart/2005/8/layout/hierarchy1"/>
    <dgm:cxn modelId="{8404033F-2DC3-476B-8320-AE32E0EF1C4D}" type="presParOf" srcId="{F4E23BD7-ADE9-4CEA-AF7F-215511BB9DA1}" destId="{A58B2A7C-67F8-4AD4-AFBB-39A8AE4414FB}" srcOrd="1" destOrd="0" presId="urn:microsoft.com/office/officeart/2005/8/layout/hierarchy1"/>
    <dgm:cxn modelId="{899991FC-FAEB-4463-B7A2-C891B20BF3E7}" type="presParOf" srcId="{DC57E5C9-0AE9-4855-856E-9F4D5577CAB6}" destId="{01ACAF3E-867A-4D45-8049-7DDF63F21BCD}" srcOrd="4" destOrd="0" presId="urn:microsoft.com/office/officeart/2005/8/layout/hierarchy1"/>
    <dgm:cxn modelId="{BEEEE989-4C05-465C-8A0D-E64A4133599D}" type="presParOf" srcId="{DC57E5C9-0AE9-4855-856E-9F4D5577CAB6}" destId="{B87C79FB-0BC6-4860-8D30-61CBD9B77F11}" srcOrd="5" destOrd="0" presId="urn:microsoft.com/office/officeart/2005/8/layout/hierarchy1"/>
    <dgm:cxn modelId="{12F961D1-78A4-4579-BEC3-0AB571174B5A}" type="presParOf" srcId="{B87C79FB-0BC6-4860-8D30-61CBD9B77F11}" destId="{31F69F1E-C1A2-4A01-88E8-BD5F2C97F9A8}" srcOrd="0" destOrd="0" presId="urn:microsoft.com/office/officeart/2005/8/layout/hierarchy1"/>
    <dgm:cxn modelId="{5B924FE4-65E8-456C-826D-C1686E851656}" type="presParOf" srcId="{31F69F1E-C1A2-4A01-88E8-BD5F2C97F9A8}" destId="{1EE6758D-5BE0-48DE-8DAF-2E3B8C35C8AC}" srcOrd="0" destOrd="0" presId="urn:microsoft.com/office/officeart/2005/8/layout/hierarchy1"/>
    <dgm:cxn modelId="{D3DBB2B9-C28F-4C9F-BEDB-2E930CADB258}" type="presParOf" srcId="{31F69F1E-C1A2-4A01-88E8-BD5F2C97F9A8}" destId="{7EE6F12F-F7C2-4373-8DE5-097C31A90FA5}" srcOrd="1" destOrd="0" presId="urn:microsoft.com/office/officeart/2005/8/layout/hierarchy1"/>
    <dgm:cxn modelId="{3411EF7B-253B-472F-AC13-A83F3E15375E}" type="presParOf" srcId="{B87C79FB-0BC6-4860-8D30-61CBD9B77F11}" destId="{6B5D55EF-B703-4BC3-A0EC-F509FE631E23}"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E6DDA2-DD83-431A-9625-70D365F03638}">
      <dsp:nvSpPr>
        <dsp:cNvPr id="0" name=""/>
        <dsp:cNvSpPr/>
      </dsp:nvSpPr>
      <dsp:spPr>
        <a:xfrm>
          <a:off x="425700" y="1543042"/>
          <a:ext cx="2740329" cy="1370164"/>
        </a:xfrm>
        <a:prstGeom prst="roundRect">
          <a:avLst>
            <a:gd name="adj" fmla="val 10000"/>
          </a:avLst>
        </a:prstGeom>
        <a:solidFill>
          <a:schemeClr val="tx1"/>
        </a:solidFill>
        <a:ln w="412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en-US" altLang="en-US" sz="3200" b="1" kern="1200" dirty="0" smtClean="0">
              <a:cs typeface="Arial" panose="020B0604020202020204" pitchFamily="34" charset="0"/>
            </a:rPr>
            <a:t>wall of blood vessels</a:t>
          </a:r>
          <a:endParaRPr lang="ar-IQ" sz="3200" kern="1200" dirty="0"/>
        </a:p>
      </dsp:txBody>
      <dsp:txXfrm>
        <a:off x="425700" y="1543042"/>
        <a:ext cx="2740329" cy="1370164"/>
      </dsp:txXfrm>
    </dsp:sp>
    <dsp:sp modelId="{7F125E1A-E089-4439-B90F-83EA65DA80DA}">
      <dsp:nvSpPr>
        <dsp:cNvPr id="0" name=""/>
        <dsp:cNvSpPr/>
      </dsp:nvSpPr>
      <dsp:spPr>
        <a:xfrm rot="18292959">
          <a:off x="2774577" y="1450781"/>
          <a:ext cx="1828778" cy="54492"/>
        </a:xfrm>
        <a:custGeom>
          <a:avLst/>
          <a:gdLst/>
          <a:ahLst/>
          <a:cxnLst/>
          <a:rect l="0" t="0" r="0" b="0"/>
          <a:pathLst>
            <a:path>
              <a:moveTo>
                <a:pt x="0" y="27246"/>
              </a:moveTo>
              <a:lnTo>
                <a:pt x="1828778"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IQ" sz="600" kern="1200"/>
        </a:p>
      </dsp:txBody>
      <dsp:txXfrm rot="18292959">
        <a:off x="3643247" y="1432308"/>
        <a:ext cx="91438" cy="91438"/>
      </dsp:txXfrm>
    </dsp:sp>
    <dsp:sp modelId="{C57B1248-B558-4633-8E48-6B4EBC446FB4}">
      <dsp:nvSpPr>
        <dsp:cNvPr id="0" name=""/>
        <dsp:cNvSpPr/>
      </dsp:nvSpPr>
      <dsp:spPr>
        <a:xfrm>
          <a:off x="4211903" y="42849"/>
          <a:ext cx="3546232" cy="1370164"/>
        </a:xfrm>
        <a:prstGeom prst="flowChartConnector">
          <a:avLst/>
        </a:prstGeom>
        <a:solidFill>
          <a:srgbClr val="FF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en-US" altLang="en-US" sz="3200" b="1" kern="1200" dirty="0" smtClean="0">
              <a:cs typeface="Arial" panose="020B0604020202020204" pitchFamily="34" charset="0"/>
            </a:rPr>
            <a:t>T. </a:t>
          </a:r>
          <a:r>
            <a:rPr lang="en-US" altLang="en-US" sz="3200" b="1" kern="1200" dirty="0" err="1" smtClean="0">
              <a:cs typeface="Arial" panose="020B0604020202020204" pitchFamily="34" charset="0"/>
            </a:rPr>
            <a:t>adventetitia</a:t>
          </a:r>
          <a:endParaRPr lang="ar-IQ" sz="3200" kern="1200" dirty="0"/>
        </a:p>
      </dsp:txBody>
      <dsp:txXfrm>
        <a:off x="4211903" y="42849"/>
        <a:ext cx="3546232" cy="1370164"/>
      </dsp:txXfrm>
    </dsp:sp>
    <dsp:sp modelId="{BDC5F988-DE8D-4B2E-A794-9B20D7A7355F}">
      <dsp:nvSpPr>
        <dsp:cNvPr id="0" name=""/>
        <dsp:cNvSpPr/>
      </dsp:nvSpPr>
      <dsp:spPr>
        <a:xfrm rot="129025">
          <a:off x="3165635" y="2221855"/>
          <a:ext cx="1118101" cy="54492"/>
        </a:xfrm>
        <a:custGeom>
          <a:avLst/>
          <a:gdLst/>
          <a:ahLst/>
          <a:cxnLst/>
          <a:rect l="0" t="0" r="0" b="0"/>
          <a:pathLst>
            <a:path>
              <a:moveTo>
                <a:pt x="0" y="27246"/>
              </a:moveTo>
              <a:lnTo>
                <a:pt x="111810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rot="129025">
        <a:off x="3696734" y="2221149"/>
        <a:ext cx="55905" cy="55905"/>
      </dsp:txXfrm>
    </dsp:sp>
    <dsp:sp modelId="{907B0BEC-F46F-45D8-B408-A8E38B2F905F}">
      <dsp:nvSpPr>
        <dsp:cNvPr id="0" name=""/>
        <dsp:cNvSpPr/>
      </dsp:nvSpPr>
      <dsp:spPr>
        <a:xfrm>
          <a:off x="4283343" y="1584996"/>
          <a:ext cx="2740329" cy="1370164"/>
        </a:xfrm>
        <a:prstGeom prst="flowChartConnector">
          <a:avLst/>
        </a:prstGeom>
        <a:solidFill>
          <a:srgbClr val="FF0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en-US" altLang="en-US" sz="3200" b="1" kern="1200" dirty="0" smtClean="0">
              <a:cs typeface="Arial" panose="020B0604020202020204" pitchFamily="34" charset="0"/>
            </a:rPr>
            <a:t>T. media</a:t>
          </a:r>
          <a:endParaRPr lang="ar-IQ" sz="3200" kern="1200" dirty="0"/>
        </a:p>
      </dsp:txBody>
      <dsp:txXfrm>
        <a:off x="4283343" y="1584996"/>
        <a:ext cx="2740329" cy="1370164"/>
      </dsp:txXfrm>
    </dsp:sp>
    <dsp:sp modelId="{283FA3F8-82A7-42B1-9C1C-8997E6EF88F0}">
      <dsp:nvSpPr>
        <dsp:cNvPr id="0" name=""/>
        <dsp:cNvSpPr/>
      </dsp:nvSpPr>
      <dsp:spPr>
        <a:xfrm rot="3275415">
          <a:off x="2760520" y="2986702"/>
          <a:ext cx="1928332" cy="54492"/>
        </a:xfrm>
        <a:custGeom>
          <a:avLst/>
          <a:gdLst/>
          <a:ahLst/>
          <a:cxnLst/>
          <a:rect l="0" t="0" r="0" b="0"/>
          <a:pathLst>
            <a:path>
              <a:moveTo>
                <a:pt x="0" y="27246"/>
              </a:moveTo>
              <a:lnTo>
                <a:pt x="1928332"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ar-IQ" sz="700" kern="1200"/>
        </a:p>
      </dsp:txBody>
      <dsp:txXfrm rot="3275415">
        <a:off x="3676478" y="2965739"/>
        <a:ext cx="96416" cy="96416"/>
      </dsp:txXfrm>
    </dsp:sp>
    <dsp:sp modelId="{86E50E8B-BEAA-41F5-854A-7E22FE619601}">
      <dsp:nvSpPr>
        <dsp:cNvPr id="0" name=""/>
        <dsp:cNvSpPr/>
      </dsp:nvSpPr>
      <dsp:spPr>
        <a:xfrm>
          <a:off x="4283343" y="3114689"/>
          <a:ext cx="2740329" cy="1370164"/>
        </a:xfrm>
        <a:prstGeom prst="flowChartConnector">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en-US" altLang="en-US" sz="3200" b="1" kern="1200" dirty="0" smtClean="0">
              <a:cs typeface="Arial" panose="020B0604020202020204" pitchFamily="34" charset="0"/>
            </a:rPr>
            <a:t>T. </a:t>
          </a:r>
          <a:r>
            <a:rPr lang="en-US" altLang="en-US" sz="3200" b="1" kern="1200" dirty="0" err="1" smtClean="0">
              <a:cs typeface="Arial" panose="020B0604020202020204" pitchFamily="34" charset="0"/>
            </a:rPr>
            <a:t>intima</a:t>
          </a:r>
          <a:endParaRPr lang="ar-IQ" sz="3200" b="1" kern="1200" dirty="0"/>
        </a:p>
      </dsp:txBody>
      <dsp:txXfrm>
        <a:off x="4283343" y="3114689"/>
        <a:ext cx="2740329" cy="137016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ACAF3E-867A-4D45-8049-7DDF63F21BCD}">
      <dsp:nvSpPr>
        <dsp:cNvPr id="0" name=""/>
        <dsp:cNvSpPr/>
      </dsp:nvSpPr>
      <dsp:spPr>
        <a:xfrm>
          <a:off x="4899414" y="1972257"/>
          <a:ext cx="2074444" cy="358008"/>
        </a:xfrm>
        <a:custGeom>
          <a:avLst/>
          <a:gdLst/>
          <a:ahLst/>
          <a:cxnLst/>
          <a:rect l="0" t="0" r="0" b="0"/>
          <a:pathLst>
            <a:path>
              <a:moveTo>
                <a:pt x="0" y="0"/>
              </a:moveTo>
              <a:lnTo>
                <a:pt x="0" y="243972"/>
              </a:lnTo>
              <a:lnTo>
                <a:pt x="2074444" y="243972"/>
              </a:lnTo>
              <a:lnTo>
                <a:pt x="2074444" y="3580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31134-A212-4F35-937C-26B4F70C4C01}">
      <dsp:nvSpPr>
        <dsp:cNvPr id="0" name=""/>
        <dsp:cNvSpPr/>
      </dsp:nvSpPr>
      <dsp:spPr>
        <a:xfrm>
          <a:off x="4791359" y="1972257"/>
          <a:ext cx="108055" cy="358008"/>
        </a:xfrm>
        <a:custGeom>
          <a:avLst/>
          <a:gdLst/>
          <a:ahLst/>
          <a:cxnLst/>
          <a:rect l="0" t="0" r="0" b="0"/>
          <a:pathLst>
            <a:path>
              <a:moveTo>
                <a:pt x="108055" y="0"/>
              </a:moveTo>
              <a:lnTo>
                <a:pt x="108055" y="243972"/>
              </a:lnTo>
              <a:lnTo>
                <a:pt x="0" y="243972"/>
              </a:lnTo>
              <a:lnTo>
                <a:pt x="0" y="3580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E9FBE4-C4A4-4AC5-97DB-7FCEDCAF630E}">
      <dsp:nvSpPr>
        <dsp:cNvPr id="0" name=""/>
        <dsp:cNvSpPr/>
      </dsp:nvSpPr>
      <dsp:spPr>
        <a:xfrm>
          <a:off x="2716915" y="3111936"/>
          <a:ext cx="1647566" cy="358008"/>
        </a:xfrm>
        <a:custGeom>
          <a:avLst/>
          <a:gdLst/>
          <a:ahLst/>
          <a:cxnLst/>
          <a:rect l="0" t="0" r="0" b="0"/>
          <a:pathLst>
            <a:path>
              <a:moveTo>
                <a:pt x="0" y="0"/>
              </a:moveTo>
              <a:lnTo>
                <a:pt x="0" y="243972"/>
              </a:lnTo>
              <a:lnTo>
                <a:pt x="1647566" y="243972"/>
              </a:lnTo>
              <a:lnTo>
                <a:pt x="1647566" y="3580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58BD0E-CDDF-4D55-8610-B43961E0CE67}">
      <dsp:nvSpPr>
        <dsp:cNvPr id="0" name=""/>
        <dsp:cNvSpPr/>
      </dsp:nvSpPr>
      <dsp:spPr>
        <a:xfrm>
          <a:off x="2264445" y="3111936"/>
          <a:ext cx="452470" cy="358008"/>
        </a:xfrm>
        <a:custGeom>
          <a:avLst/>
          <a:gdLst/>
          <a:ahLst/>
          <a:cxnLst/>
          <a:rect l="0" t="0" r="0" b="0"/>
          <a:pathLst>
            <a:path>
              <a:moveTo>
                <a:pt x="452470" y="0"/>
              </a:moveTo>
              <a:lnTo>
                <a:pt x="452470" y="243972"/>
              </a:lnTo>
              <a:lnTo>
                <a:pt x="0" y="243972"/>
              </a:lnTo>
              <a:lnTo>
                <a:pt x="0" y="3580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82325F-13B2-471B-A401-A96A5593F390}">
      <dsp:nvSpPr>
        <dsp:cNvPr id="0" name=""/>
        <dsp:cNvSpPr/>
      </dsp:nvSpPr>
      <dsp:spPr>
        <a:xfrm>
          <a:off x="616878" y="3111936"/>
          <a:ext cx="2100036" cy="358008"/>
        </a:xfrm>
        <a:custGeom>
          <a:avLst/>
          <a:gdLst/>
          <a:ahLst/>
          <a:cxnLst/>
          <a:rect l="0" t="0" r="0" b="0"/>
          <a:pathLst>
            <a:path>
              <a:moveTo>
                <a:pt x="2100036" y="0"/>
              </a:moveTo>
              <a:lnTo>
                <a:pt x="2100036" y="243972"/>
              </a:lnTo>
              <a:lnTo>
                <a:pt x="0" y="243972"/>
              </a:lnTo>
              <a:lnTo>
                <a:pt x="0" y="35800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CFC5CD-8FBB-437C-BD39-AB8D1FA97F36}">
      <dsp:nvSpPr>
        <dsp:cNvPr id="0" name=""/>
        <dsp:cNvSpPr/>
      </dsp:nvSpPr>
      <dsp:spPr>
        <a:xfrm>
          <a:off x="2716915" y="1972257"/>
          <a:ext cx="2182499" cy="358008"/>
        </a:xfrm>
        <a:custGeom>
          <a:avLst/>
          <a:gdLst/>
          <a:ahLst/>
          <a:cxnLst/>
          <a:rect l="0" t="0" r="0" b="0"/>
          <a:pathLst>
            <a:path>
              <a:moveTo>
                <a:pt x="2182499" y="0"/>
              </a:moveTo>
              <a:lnTo>
                <a:pt x="2182499" y="243972"/>
              </a:lnTo>
              <a:lnTo>
                <a:pt x="0" y="243972"/>
              </a:lnTo>
              <a:lnTo>
                <a:pt x="0" y="3580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0C75F8-FAC4-4EEC-8581-57D30BCB6EAD}">
      <dsp:nvSpPr>
        <dsp:cNvPr id="0" name=""/>
        <dsp:cNvSpPr/>
      </dsp:nvSpPr>
      <dsp:spPr>
        <a:xfrm>
          <a:off x="4283926" y="1190587"/>
          <a:ext cx="1230976" cy="781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0C0FBE-2168-4A7B-9EF0-93AEC2D1ACB2}">
      <dsp:nvSpPr>
        <dsp:cNvPr id="0" name=""/>
        <dsp:cNvSpPr/>
      </dsp:nvSpPr>
      <dsp:spPr>
        <a:xfrm>
          <a:off x="4420701" y="1320524"/>
          <a:ext cx="1230976" cy="781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en-US" sz="2600" b="1" kern="1200" dirty="0" smtClean="0"/>
            <a:t>BLOOD</a:t>
          </a:r>
          <a:endParaRPr lang="ar-IQ" sz="2600" b="1" kern="1200" dirty="0"/>
        </a:p>
      </dsp:txBody>
      <dsp:txXfrm>
        <a:off x="4420701" y="1320524"/>
        <a:ext cx="1230976" cy="781670"/>
      </dsp:txXfrm>
    </dsp:sp>
    <dsp:sp modelId="{608D32C8-D2E8-4739-A5F1-FF706DFCE586}">
      <dsp:nvSpPr>
        <dsp:cNvPr id="0" name=""/>
        <dsp:cNvSpPr/>
      </dsp:nvSpPr>
      <dsp:spPr>
        <a:xfrm>
          <a:off x="1864500" y="2330266"/>
          <a:ext cx="1704828" cy="781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2676BB-5759-4016-A51F-ACBF419A3744}">
      <dsp:nvSpPr>
        <dsp:cNvPr id="0" name=""/>
        <dsp:cNvSpPr/>
      </dsp:nvSpPr>
      <dsp:spPr>
        <a:xfrm>
          <a:off x="2001275" y="2460203"/>
          <a:ext cx="1704828" cy="781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b="1" kern="1200" dirty="0" smtClean="0"/>
            <a:t>Systemic circ.  84%</a:t>
          </a:r>
          <a:endParaRPr lang="ar-IQ" sz="2400" b="1" kern="1200" dirty="0"/>
        </a:p>
      </dsp:txBody>
      <dsp:txXfrm>
        <a:off x="2001275" y="2460203"/>
        <a:ext cx="1704828" cy="781670"/>
      </dsp:txXfrm>
    </dsp:sp>
    <dsp:sp modelId="{2AF784A1-EFE2-4426-A150-F14B6F1A4D13}">
      <dsp:nvSpPr>
        <dsp:cNvPr id="0" name=""/>
        <dsp:cNvSpPr/>
      </dsp:nvSpPr>
      <dsp:spPr>
        <a:xfrm>
          <a:off x="1390" y="3469945"/>
          <a:ext cx="1230976" cy="781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EAB517-F4BB-4D71-983A-8837EE247A50}">
      <dsp:nvSpPr>
        <dsp:cNvPr id="0" name=""/>
        <dsp:cNvSpPr/>
      </dsp:nvSpPr>
      <dsp:spPr>
        <a:xfrm>
          <a:off x="138165" y="3599882"/>
          <a:ext cx="1230976" cy="781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Veins </a:t>
          </a:r>
        </a:p>
        <a:p>
          <a:pPr lvl="0" algn="ctr" defTabSz="1244600" rtl="1">
            <a:lnSpc>
              <a:spcPct val="90000"/>
            </a:lnSpc>
            <a:spcBef>
              <a:spcPct val="0"/>
            </a:spcBef>
            <a:spcAft>
              <a:spcPct val="35000"/>
            </a:spcAft>
          </a:pPr>
          <a:r>
            <a:rPr lang="en-US" sz="2800" b="1" kern="1200" dirty="0" smtClean="0"/>
            <a:t>64%</a:t>
          </a:r>
          <a:endParaRPr lang="ar-IQ" sz="2800" b="1" kern="1200" dirty="0"/>
        </a:p>
      </dsp:txBody>
      <dsp:txXfrm>
        <a:off x="138165" y="3599882"/>
        <a:ext cx="1230976" cy="781670"/>
      </dsp:txXfrm>
    </dsp:sp>
    <dsp:sp modelId="{9DF18B8C-B636-40F2-9D7E-C3F10921FEB3}">
      <dsp:nvSpPr>
        <dsp:cNvPr id="0" name=""/>
        <dsp:cNvSpPr/>
      </dsp:nvSpPr>
      <dsp:spPr>
        <a:xfrm>
          <a:off x="1505917" y="3469945"/>
          <a:ext cx="1517055" cy="781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A0D5BB-7E7F-4F03-88AA-820566E06AE0}">
      <dsp:nvSpPr>
        <dsp:cNvPr id="0" name=""/>
        <dsp:cNvSpPr/>
      </dsp:nvSpPr>
      <dsp:spPr>
        <a:xfrm>
          <a:off x="1642692" y="3599882"/>
          <a:ext cx="1517055" cy="781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Arteries</a:t>
          </a:r>
        </a:p>
        <a:p>
          <a:pPr lvl="0" algn="ctr" defTabSz="1244600" rtl="1">
            <a:lnSpc>
              <a:spcPct val="90000"/>
            </a:lnSpc>
            <a:spcBef>
              <a:spcPct val="0"/>
            </a:spcBef>
            <a:spcAft>
              <a:spcPct val="35000"/>
            </a:spcAft>
          </a:pPr>
          <a:r>
            <a:rPr lang="ar-IQ" sz="2800" b="1" kern="1200" dirty="0" err="1" smtClean="0"/>
            <a:t>%</a:t>
          </a:r>
          <a:r>
            <a:rPr lang="en-US" sz="2800" b="1" kern="1200" dirty="0" smtClean="0"/>
            <a:t>13</a:t>
          </a:r>
          <a:endParaRPr lang="ar-IQ" sz="2800" b="1" kern="1200" dirty="0"/>
        </a:p>
      </dsp:txBody>
      <dsp:txXfrm>
        <a:off x="1642692" y="3599882"/>
        <a:ext cx="1517055" cy="781670"/>
      </dsp:txXfrm>
    </dsp:sp>
    <dsp:sp modelId="{AEBF1E13-D429-4EF3-B156-A43794DE4756}">
      <dsp:nvSpPr>
        <dsp:cNvPr id="0" name=""/>
        <dsp:cNvSpPr/>
      </dsp:nvSpPr>
      <dsp:spPr>
        <a:xfrm>
          <a:off x="3296523" y="3469945"/>
          <a:ext cx="2135916" cy="781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4FD4A-7292-42E1-92BB-07B35AB11F6A}">
      <dsp:nvSpPr>
        <dsp:cNvPr id="0" name=""/>
        <dsp:cNvSpPr/>
      </dsp:nvSpPr>
      <dsp:spPr>
        <a:xfrm>
          <a:off x="3433298" y="3599882"/>
          <a:ext cx="2135916" cy="781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Cap. and </a:t>
          </a:r>
          <a:r>
            <a:rPr lang="en-US" sz="2800" b="1" kern="1200" dirty="0" err="1" smtClean="0"/>
            <a:t>a.a</a:t>
          </a:r>
          <a:endParaRPr lang="ar-IQ" sz="2800" b="1" kern="1200" dirty="0" smtClean="0"/>
        </a:p>
        <a:p>
          <a:pPr lvl="0" algn="ctr" defTabSz="1244600" rtl="1">
            <a:lnSpc>
              <a:spcPct val="90000"/>
            </a:lnSpc>
            <a:spcBef>
              <a:spcPct val="0"/>
            </a:spcBef>
            <a:spcAft>
              <a:spcPct val="35000"/>
            </a:spcAft>
          </a:pPr>
          <a:r>
            <a:rPr lang="en-US" sz="2800" b="1" kern="1200" dirty="0" smtClean="0"/>
            <a:t>7%</a:t>
          </a:r>
          <a:endParaRPr lang="ar-IQ" sz="2800" b="1" kern="1200" dirty="0"/>
        </a:p>
      </dsp:txBody>
      <dsp:txXfrm>
        <a:off x="3433298" y="3599882"/>
        <a:ext cx="2135916" cy="781670"/>
      </dsp:txXfrm>
    </dsp:sp>
    <dsp:sp modelId="{BC66E18F-5414-4607-BCD5-528C97B3CCDE}">
      <dsp:nvSpPr>
        <dsp:cNvPr id="0" name=""/>
        <dsp:cNvSpPr/>
      </dsp:nvSpPr>
      <dsp:spPr>
        <a:xfrm>
          <a:off x="3842879" y="2330266"/>
          <a:ext cx="1896959" cy="781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09DB53-8850-4CCC-95DD-586499514B0E}">
      <dsp:nvSpPr>
        <dsp:cNvPr id="0" name=""/>
        <dsp:cNvSpPr/>
      </dsp:nvSpPr>
      <dsp:spPr>
        <a:xfrm>
          <a:off x="3979654" y="2460203"/>
          <a:ext cx="1896959" cy="781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Heart</a:t>
          </a:r>
        </a:p>
        <a:p>
          <a:pPr lvl="0" algn="ctr" defTabSz="1244600" rtl="1">
            <a:lnSpc>
              <a:spcPct val="90000"/>
            </a:lnSpc>
            <a:spcBef>
              <a:spcPct val="0"/>
            </a:spcBef>
            <a:spcAft>
              <a:spcPct val="35000"/>
            </a:spcAft>
          </a:pPr>
          <a:r>
            <a:rPr lang="en-US" sz="2800" b="1" kern="1200" smtClean="0"/>
            <a:t>7%</a:t>
          </a:r>
          <a:endParaRPr lang="ar-IQ" sz="2800" b="1" kern="1200" dirty="0"/>
        </a:p>
      </dsp:txBody>
      <dsp:txXfrm>
        <a:off x="3979654" y="2460203"/>
        <a:ext cx="1896959" cy="781670"/>
      </dsp:txXfrm>
    </dsp:sp>
    <dsp:sp modelId="{1EE6758D-5BE0-48DE-8DAF-2E3B8C35C8AC}">
      <dsp:nvSpPr>
        <dsp:cNvPr id="0" name=""/>
        <dsp:cNvSpPr/>
      </dsp:nvSpPr>
      <dsp:spPr>
        <a:xfrm>
          <a:off x="6013389" y="2330266"/>
          <a:ext cx="1920938" cy="781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E6F12F-F7C2-4373-8DE5-097C31A90FA5}">
      <dsp:nvSpPr>
        <dsp:cNvPr id="0" name=""/>
        <dsp:cNvSpPr/>
      </dsp:nvSpPr>
      <dsp:spPr>
        <a:xfrm>
          <a:off x="6150164" y="2460203"/>
          <a:ext cx="1920938" cy="7816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endParaRPr lang="en-US" sz="2400" b="1" kern="1200" dirty="0" smtClean="0"/>
        </a:p>
        <a:p>
          <a:pPr lvl="0" algn="ctr" defTabSz="1066800" rtl="1">
            <a:lnSpc>
              <a:spcPct val="90000"/>
            </a:lnSpc>
            <a:spcBef>
              <a:spcPct val="0"/>
            </a:spcBef>
            <a:spcAft>
              <a:spcPct val="35000"/>
            </a:spcAft>
          </a:pPr>
          <a:r>
            <a:rPr lang="en-US" sz="2400" b="1" kern="1200" dirty="0" err="1" smtClean="0"/>
            <a:t>Pulm</a:t>
          </a:r>
          <a:r>
            <a:rPr lang="en-US" sz="2400" b="1" kern="1200" dirty="0" smtClean="0"/>
            <a:t>. Circulation 9%</a:t>
          </a:r>
        </a:p>
        <a:p>
          <a:pPr lvl="0" algn="ctr" defTabSz="1066800" rtl="1">
            <a:lnSpc>
              <a:spcPct val="90000"/>
            </a:lnSpc>
            <a:spcBef>
              <a:spcPct val="0"/>
            </a:spcBef>
            <a:spcAft>
              <a:spcPct val="35000"/>
            </a:spcAft>
          </a:pPr>
          <a:endParaRPr lang="ar-IQ" sz="2400" b="1" kern="1200" dirty="0"/>
        </a:p>
      </dsp:txBody>
      <dsp:txXfrm>
        <a:off x="6150164" y="2460203"/>
        <a:ext cx="1920938" cy="7816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03A0A4-C672-4699-98E8-592AB09B60F3}" type="datetimeFigureOut">
              <a:rPr lang="ar-IQ" smtClean="0"/>
              <a:pPr/>
              <a:t>08/04/1439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550814-9111-4D46-9F75-3A0D65D8380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indent="0" algn="l" rtl="0">
              <a:buNone/>
            </a:pPr>
            <a:r>
              <a:rPr lang="en-US" altLang="en-US" b="1" dirty="0" smtClean="0">
                <a:cs typeface="Arial" panose="020B0604020202020204" pitchFamily="34" charset="0"/>
              </a:rPr>
              <a:t>The wall of blood vessels consists from 3 layers:</a:t>
            </a:r>
            <a:endParaRPr lang="en-US" altLang="en-US" dirty="0" smtClean="0">
              <a:cs typeface="Arial" panose="020B0604020202020204" pitchFamily="34" charset="0"/>
            </a:endParaRPr>
          </a:p>
          <a:p>
            <a:pPr marL="0" indent="0" algn="l" rtl="0">
              <a:buNone/>
            </a:pPr>
            <a:endParaRPr lang="en-US" altLang="en-US" b="1" dirty="0" smtClean="0">
              <a:cs typeface="Arial" panose="020B0604020202020204" pitchFamily="34" charset="0"/>
            </a:endParaRPr>
          </a:p>
          <a:p>
            <a:pPr marL="0" indent="0" algn="l" rtl="0">
              <a:buNone/>
            </a:pPr>
            <a:r>
              <a:rPr lang="en-US" altLang="en-US" b="1" dirty="0" smtClean="0">
                <a:cs typeface="Arial" panose="020B0604020202020204" pitchFamily="34" charset="0"/>
              </a:rPr>
              <a:t>a. The tunica </a:t>
            </a:r>
            <a:r>
              <a:rPr lang="en-US" altLang="en-US" b="1" dirty="0" err="1" smtClean="0">
                <a:cs typeface="Arial" panose="020B0604020202020204" pitchFamily="34" charset="0"/>
              </a:rPr>
              <a:t>adventetitia</a:t>
            </a:r>
            <a:r>
              <a:rPr lang="en-US" altLang="en-US" b="1" dirty="0" smtClean="0">
                <a:cs typeface="Arial" panose="020B0604020202020204" pitchFamily="34" charset="0"/>
              </a:rPr>
              <a:t>: The outer layer consists of connective tissue</a:t>
            </a:r>
            <a:endParaRPr lang="en-US" altLang="en-US" dirty="0" smtClean="0">
              <a:cs typeface="Arial" panose="020B0604020202020204" pitchFamily="34" charset="0"/>
            </a:endParaRPr>
          </a:p>
          <a:p>
            <a:pPr marL="0" indent="0" algn="l" rtl="0">
              <a:buNone/>
            </a:pPr>
            <a:r>
              <a:rPr lang="en-US" altLang="en-US" b="1" dirty="0" smtClean="0">
                <a:cs typeface="Arial" panose="020B0604020202020204" pitchFamily="34" charset="0"/>
              </a:rPr>
              <a:t> </a:t>
            </a:r>
          </a:p>
          <a:p>
            <a:pPr marL="0" indent="0" algn="l" rtl="0">
              <a:buNone/>
            </a:pPr>
            <a:r>
              <a:rPr lang="en-US" altLang="en-US" b="1" dirty="0" smtClean="0">
                <a:cs typeface="Arial" panose="020B0604020202020204" pitchFamily="34" charset="0"/>
              </a:rPr>
              <a:t>b. The tunica media: A middle layer of smooth muscle and elastic tissue.</a:t>
            </a:r>
            <a:endParaRPr lang="en-US" altLang="en-US" dirty="0" smtClean="0">
              <a:cs typeface="Arial" panose="020B0604020202020204" pitchFamily="34" charset="0"/>
            </a:endParaRPr>
          </a:p>
          <a:p>
            <a:pPr marL="0" indent="0" algn="l" rtl="0">
              <a:buNone/>
            </a:pPr>
            <a:endParaRPr lang="en-US" altLang="en-US" b="1" dirty="0" smtClean="0">
              <a:cs typeface="Arial" panose="020B0604020202020204" pitchFamily="34" charset="0"/>
            </a:endParaRPr>
          </a:p>
          <a:p>
            <a:pPr marL="0" indent="0" algn="l" rtl="0">
              <a:buNone/>
            </a:pPr>
            <a:r>
              <a:rPr lang="en-US" altLang="en-US" b="1" dirty="0" smtClean="0">
                <a:cs typeface="Arial" panose="020B0604020202020204" pitchFamily="34" charset="0"/>
              </a:rPr>
              <a:t>c. The tunica </a:t>
            </a:r>
            <a:r>
              <a:rPr lang="en-US" altLang="en-US" b="1" dirty="0" err="1" smtClean="0">
                <a:cs typeface="Arial" panose="020B0604020202020204" pitchFamily="34" charset="0"/>
              </a:rPr>
              <a:t>intima</a:t>
            </a:r>
            <a:r>
              <a:rPr lang="en-US" altLang="en-US" b="1" dirty="0" smtClean="0">
                <a:cs typeface="Arial" panose="020B0604020202020204" pitchFamily="34" charset="0"/>
              </a:rPr>
              <a:t>: An inner endothelial &amp; </a:t>
            </a:r>
            <a:r>
              <a:rPr lang="en-US" altLang="en-US" b="1" dirty="0" err="1" smtClean="0">
                <a:cs typeface="Arial" panose="020B0604020202020204" pitchFamily="34" charset="0"/>
              </a:rPr>
              <a:t>subendothelial</a:t>
            </a:r>
            <a:r>
              <a:rPr lang="en-US" altLang="en-US" b="1" dirty="0" smtClean="0">
                <a:cs typeface="Arial" panose="020B0604020202020204" pitchFamily="34" charset="0"/>
              </a:rPr>
              <a:t>  connective tissue.</a:t>
            </a:r>
            <a:endParaRPr lang="en-US" altLang="en-US" dirty="0" smtClean="0">
              <a:cs typeface="Arial" panose="020B0604020202020204" pitchFamily="34" charset="0"/>
            </a:endParaRPr>
          </a:p>
          <a:p>
            <a:pPr algn="l" rtl="0"/>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a:t>
            </a:fld>
            <a:endParaRPr lang="ar-IQ"/>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The large cross sectional areas of the veins than of the arteries (4 times) explain the very large storage of blood in the venous system in comparison with that in the arterial system. </a:t>
            </a:r>
            <a:endParaRPr lang="en-US" sz="1200" kern="1200" dirty="0" smtClean="0">
              <a:solidFill>
                <a:schemeClr val="tx1"/>
              </a:solidFill>
              <a:latin typeface="+mn-lt"/>
              <a:ea typeface="+mn-ea"/>
              <a:cs typeface="+mn-cs"/>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12</a:t>
            </a:fld>
            <a:endParaRPr lang="ar-IQ"/>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cs typeface="Arial" charset="0"/>
              </a:rPr>
              <a:t>Increase in </a:t>
            </a:r>
            <a:r>
              <a:rPr lang="en-US" b="1" smtClean="0">
                <a:cs typeface="Arial" charset="0"/>
              </a:rPr>
              <a:t>pressure </a:t>
            </a:r>
            <a:r>
              <a:rPr lang="en-US" sz="1200" b="1" smtClean="0"/>
              <a:t>difference </a:t>
            </a:r>
            <a:r>
              <a:rPr lang="en-US" b="1" smtClean="0">
                <a:cs typeface="Arial" charset="0"/>
              </a:rPr>
              <a:t> </a:t>
            </a:r>
            <a:r>
              <a:rPr lang="en-US" b="1" dirty="0" smtClean="0">
                <a:cs typeface="Arial" charset="0"/>
              </a:rPr>
              <a:t>lead to increase blood flow by increasing the force that push the blood &amp; by distending the vessel also.</a:t>
            </a:r>
            <a:endParaRPr lang="en-US" dirty="0" smtClean="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13</a:t>
            </a:fld>
            <a:endParaRPr lang="ar-IQ"/>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u="none" kern="1200" dirty="0" smtClean="0">
                <a:solidFill>
                  <a:srgbClr val="FF0000"/>
                </a:solidFill>
                <a:latin typeface="+mn-lt"/>
                <a:ea typeface="+mn-ea"/>
                <a:cs typeface="+mn-cs"/>
              </a:rPr>
              <a:t>η	</a:t>
            </a:r>
            <a:r>
              <a:rPr lang="en-US" sz="1200" b="1" u="none" kern="1200" dirty="0" smtClean="0">
                <a:solidFill>
                  <a:srgbClr val="FF0000"/>
                </a:solidFill>
                <a:latin typeface="+mn-lt"/>
                <a:ea typeface="+mn-ea"/>
                <a:cs typeface="+mn-cs"/>
              </a:rPr>
              <a:t>Eta	</a:t>
            </a:r>
          </a:p>
          <a:p>
            <a:pPr algn="l" rtl="0"/>
            <a:r>
              <a:rPr lang="en-US" sz="1200" b="1" dirty="0" smtClean="0">
                <a:cs typeface="Arial" charset="0"/>
              </a:rPr>
              <a:t>viscosity </a:t>
            </a:r>
            <a:r>
              <a:rPr lang="en-US" sz="1200" b="1" kern="1200" dirty="0" smtClean="0">
                <a:solidFill>
                  <a:schemeClr val="tx1"/>
                </a:solidFill>
                <a:latin typeface="+mn-lt"/>
                <a:ea typeface="+mn-ea"/>
                <a:cs typeface="+mn-cs"/>
              </a:rPr>
              <a:t>of blood depend</a:t>
            </a:r>
            <a:r>
              <a:rPr lang="en-US" sz="1200" b="1" kern="1200" baseline="0" dirty="0" smtClean="0">
                <a:solidFill>
                  <a:schemeClr val="tx1"/>
                </a:solidFill>
                <a:latin typeface="+mn-lt"/>
                <a:ea typeface="+mn-ea"/>
                <a:cs typeface="+mn-cs"/>
              </a:rPr>
              <a:t> on </a:t>
            </a:r>
            <a:r>
              <a:rPr lang="en-US" sz="1200" b="1" kern="1200" dirty="0" err="1" smtClean="0">
                <a:solidFill>
                  <a:schemeClr val="tx1"/>
                </a:solidFill>
                <a:latin typeface="+mn-lt"/>
                <a:ea typeface="+mn-ea"/>
                <a:cs typeface="+mn-cs"/>
              </a:rPr>
              <a:t>hematocrit</a:t>
            </a:r>
            <a:r>
              <a:rPr lang="en-US" sz="1200" b="1" kern="1200" dirty="0" smtClean="0">
                <a:solidFill>
                  <a:schemeClr val="tx1"/>
                </a:solidFill>
                <a:latin typeface="+mn-lt"/>
                <a:ea typeface="+mn-ea"/>
                <a:cs typeface="+mn-cs"/>
              </a:rPr>
              <a:t> and plasma protein.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The greater the viscosity, The greater the r</a:t>
            </a:r>
            <a:r>
              <a:rPr lang="en-US" b="1" dirty="0" smtClean="0"/>
              <a:t>esistance (R)</a:t>
            </a:r>
            <a:r>
              <a:rPr lang="en-US" sz="1200" b="1" kern="1200" dirty="0" smtClean="0">
                <a:solidFill>
                  <a:schemeClr val="tx1"/>
                </a:solidFill>
                <a:latin typeface="+mn-lt"/>
                <a:ea typeface="+mn-ea"/>
                <a:cs typeface="+mn-cs"/>
              </a:rPr>
              <a:t> and  the less the flow in a vessel</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 all other factors are constant. Furthermore, the viscosity</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of normal blood is about three times as great as</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the viscosity of water.</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But what makes the blood so viscous? It is mainly</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the large numbers of suspended red cells in the blood,</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each of which exerts frictional drag against adjacent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cells and against the wall of the blood vessel</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kern="1200" dirty="0" smtClean="0">
                <a:solidFill>
                  <a:schemeClr val="tx1"/>
                </a:solidFill>
                <a:latin typeface="+mn-lt"/>
                <a:ea typeface="+mn-ea"/>
                <a:cs typeface="+mn-cs"/>
              </a:rPr>
              <a:t>The viscosity of</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blood increases drastically as the </a:t>
            </a:r>
            <a:r>
              <a:rPr lang="en-US" sz="1200" b="1" kern="1200" dirty="0" err="1" smtClean="0">
                <a:solidFill>
                  <a:schemeClr val="tx1"/>
                </a:solidFill>
                <a:latin typeface="+mn-lt"/>
                <a:ea typeface="+mn-ea"/>
                <a:cs typeface="+mn-cs"/>
              </a:rPr>
              <a:t>hematocrit</a:t>
            </a:r>
            <a:r>
              <a:rPr lang="en-US" sz="1200" b="1" kern="1200" dirty="0" smtClean="0">
                <a:solidFill>
                  <a:schemeClr val="tx1"/>
                </a:solidFill>
                <a:latin typeface="+mn-lt"/>
                <a:ea typeface="+mn-ea"/>
                <a:cs typeface="+mn-cs"/>
              </a:rPr>
              <a:t> increases  </a:t>
            </a:r>
            <a:r>
              <a:rPr lang="en-US" sz="1200" b="1" kern="1200" baseline="0" dirty="0" smtClean="0">
                <a:solidFill>
                  <a:schemeClr val="tx1"/>
                </a:solidFill>
                <a:latin typeface="+mn-lt"/>
                <a:ea typeface="+mn-ea"/>
                <a:cs typeface="+mn-cs"/>
              </a:rPr>
              <a:t>(The percentage of the blood that is cells is called the </a:t>
            </a:r>
            <a:r>
              <a:rPr lang="en-US" sz="1200" b="1" kern="1200" baseline="0" dirty="0" err="1" smtClean="0">
                <a:solidFill>
                  <a:schemeClr val="tx1"/>
                </a:solidFill>
                <a:latin typeface="+mn-lt"/>
                <a:ea typeface="+mn-ea"/>
                <a:cs typeface="+mn-cs"/>
              </a:rPr>
              <a:t>hematocrit</a:t>
            </a:r>
            <a:r>
              <a:rPr lang="en-US" sz="1200" b="1" kern="1200" baseline="0" dirty="0" smtClean="0">
                <a:solidFill>
                  <a:schemeClr val="tx1"/>
                </a:solidFill>
                <a:latin typeface="+mn-lt"/>
                <a:ea typeface="+mn-ea"/>
                <a:cs typeface="+mn-cs"/>
              </a:rPr>
              <a:t>. Thus, if a person has a </a:t>
            </a:r>
            <a:r>
              <a:rPr lang="en-US" sz="1200" b="1" kern="1200" baseline="0" dirty="0" err="1" smtClean="0">
                <a:solidFill>
                  <a:schemeClr val="tx1"/>
                </a:solidFill>
                <a:latin typeface="+mn-lt"/>
                <a:ea typeface="+mn-ea"/>
                <a:cs typeface="+mn-cs"/>
              </a:rPr>
              <a:t>hematocrit</a:t>
            </a:r>
            <a:r>
              <a:rPr lang="en-US" sz="1200" b="1" kern="1200" baseline="0" dirty="0" smtClean="0">
                <a:solidFill>
                  <a:schemeClr val="tx1"/>
                </a:solidFill>
                <a:latin typeface="+mn-lt"/>
                <a:ea typeface="+mn-ea"/>
                <a:cs typeface="+mn-cs"/>
              </a:rPr>
              <a:t> of 40, this means that 40 per cent of the blood volume is cells and the remainder is plasma)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 V</a:t>
            </a:r>
            <a:r>
              <a:rPr lang="en-US" sz="1200" b="1" kern="1200" dirty="0" smtClean="0">
                <a:solidFill>
                  <a:schemeClr val="tx1"/>
                </a:solidFill>
                <a:latin typeface="+mn-lt"/>
                <a:ea typeface="+mn-ea"/>
                <a:cs typeface="+mn-cs"/>
              </a:rPr>
              <a:t>iscosity of whole blood</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at normal </a:t>
            </a:r>
            <a:r>
              <a:rPr lang="en-US" sz="1200" b="1" kern="1200" dirty="0" err="1" smtClean="0">
                <a:solidFill>
                  <a:schemeClr val="tx1"/>
                </a:solidFill>
                <a:latin typeface="+mn-lt"/>
                <a:ea typeface="+mn-ea"/>
                <a:cs typeface="+mn-cs"/>
              </a:rPr>
              <a:t>hematocrit</a:t>
            </a:r>
            <a:r>
              <a:rPr lang="en-US" sz="1200" b="1" kern="1200" dirty="0" smtClean="0">
                <a:solidFill>
                  <a:schemeClr val="tx1"/>
                </a:solidFill>
                <a:latin typeface="+mn-lt"/>
                <a:ea typeface="+mn-ea"/>
                <a:cs typeface="+mn-cs"/>
              </a:rPr>
              <a:t> is about 3 times that of water; this means that three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times as much pressure is required to force whole blood as to force water through the same blood vessel.</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When the </a:t>
            </a:r>
            <a:r>
              <a:rPr lang="en-US" sz="1200" b="1" kern="1200" dirty="0" err="1" smtClean="0">
                <a:solidFill>
                  <a:schemeClr val="tx1"/>
                </a:solidFill>
                <a:latin typeface="+mn-lt"/>
                <a:ea typeface="+mn-ea"/>
                <a:cs typeface="+mn-cs"/>
              </a:rPr>
              <a:t>hematocrit</a:t>
            </a:r>
            <a:r>
              <a:rPr lang="en-US" sz="1200" b="1" kern="1200" dirty="0" smtClean="0">
                <a:solidFill>
                  <a:schemeClr val="tx1"/>
                </a:solidFill>
                <a:latin typeface="+mn-lt"/>
                <a:ea typeface="+mn-ea"/>
                <a:cs typeface="+mn-cs"/>
              </a:rPr>
              <a:t> rises</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which it often</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does in </a:t>
            </a:r>
            <a:r>
              <a:rPr lang="en-US" sz="1200" b="1" kern="1200" dirty="0" err="1" smtClean="0">
                <a:solidFill>
                  <a:schemeClr val="tx1"/>
                </a:solidFill>
                <a:latin typeface="+mn-lt"/>
                <a:ea typeface="+mn-ea"/>
                <a:cs typeface="+mn-cs"/>
              </a:rPr>
              <a:t>polycythemia</a:t>
            </a:r>
            <a:r>
              <a:rPr lang="en-US" sz="1200" b="1" kern="1200" dirty="0" smtClean="0">
                <a:solidFill>
                  <a:schemeClr val="tx1"/>
                </a:solidFill>
                <a:latin typeface="+mn-lt"/>
                <a:ea typeface="+mn-ea"/>
                <a:cs typeface="+mn-cs"/>
              </a:rPr>
              <a:t>, the blood viscosity can become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as great as 10 times that of water, and its flow through</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blood vessels is greatly retarded.</a:t>
            </a:r>
            <a:r>
              <a:rPr lang="en-US" sz="1200" b="1"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Other factors that affect blood viscosity are the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plasma protein concentration and types of proteins in</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the plasma, but these effects are so much less than</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the effect of </a:t>
            </a:r>
            <a:r>
              <a:rPr lang="en-US" sz="1200" b="1" kern="1200" dirty="0" err="1" smtClean="0">
                <a:solidFill>
                  <a:schemeClr val="tx1"/>
                </a:solidFill>
                <a:latin typeface="+mn-lt"/>
                <a:ea typeface="+mn-ea"/>
                <a:cs typeface="+mn-cs"/>
              </a:rPr>
              <a:t>hematocrit</a:t>
            </a:r>
            <a:r>
              <a:rPr lang="en-US" sz="1200" b="1" kern="1200" dirty="0" smtClean="0">
                <a:solidFill>
                  <a:schemeClr val="tx1"/>
                </a:solidFill>
                <a:latin typeface="+mn-lt"/>
                <a:ea typeface="+mn-ea"/>
                <a:cs typeface="+mn-cs"/>
              </a:rPr>
              <a:t> that they are not significant considerations in most hemodynamic studies.</a:t>
            </a:r>
          </a:p>
          <a:p>
            <a:pPr algn="l" rtl="0"/>
            <a:endParaRPr lang="en-US" sz="1200" b="1"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	</a:t>
            </a:r>
            <a:endParaRPr lang="en-US" sz="1200" b="1" u="none" kern="1200" dirty="0" smtClean="0">
              <a:solidFill>
                <a:schemeClr val="tx1"/>
              </a:solidFill>
              <a:latin typeface="+mn-lt"/>
              <a:ea typeface="+mn-ea"/>
              <a:cs typeface="+mn-cs"/>
            </a:endParaRPr>
          </a:p>
          <a:p>
            <a:pPr algn="l" rtl="0"/>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14</a:t>
            </a:fld>
            <a:endParaRPr lang="ar-IQ"/>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endParaRPr lang="en-US" b="1" dirty="0" smtClean="0">
              <a:cs typeface="Arial" charset="0"/>
            </a:endParaRPr>
          </a:p>
          <a:p>
            <a:pPr algn="l" rtl="0"/>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15</a:t>
            </a:fld>
            <a:endParaRPr lang="ar-IQ"/>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baseline="0" dirty="0" smtClean="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16</a:t>
            </a:fld>
            <a:endParaRPr lang="ar-IQ"/>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cs typeface="Arial" charset="0"/>
              </a:rPr>
              <a:t>Law of Laplace: </a:t>
            </a:r>
            <a:r>
              <a:rPr lang="en-US" sz="1200" b="1" kern="1200" baseline="0" dirty="0" smtClean="0">
                <a:solidFill>
                  <a:schemeClr val="tx1"/>
                </a:solidFill>
                <a:latin typeface="+mn-lt"/>
                <a:ea typeface="+mn-ea"/>
                <a:cs typeface="+mn-cs"/>
              </a:rPr>
              <a:t>This law states that tension in the wall of a cylinder (T) is equal to the product of the </a:t>
            </a:r>
            <a:r>
              <a:rPr lang="en-US" sz="1200" b="1" kern="1200" baseline="0" dirty="0" err="1" smtClean="0">
                <a:solidFill>
                  <a:schemeClr val="tx1"/>
                </a:solidFill>
                <a:latin typeface="+mn-lt"/>
                <a:ea typeface="+mn-ea"/>
                <a:cs typeface="+mn-cs"/>
              </a:rPr>
              <a:t>transmural</a:t>
            </a:r>
            <a:r>
              <a:rPr lang="en-US" sz="1200" b="1" kern="1200" baseline="0" dirty="0" smtClean="0">
                <a:solidFill>
                  <a:schemeClr val="tx1"/>
                </a:solidFill>
                <a:latin typeface="+mn-lt"/>
                <a:ea typeface="+mn-ea"/>
                <a:cs typeface="+mn-cs"/>
              </a:rPr>
              <a:t> pressure (P) and the radius (r) divided by the wall thickness (w)</a:t>
            </a:r>
            <a:endParaRPr lang="ar-IQ" b="1" dirty="0" smtClean="0"/>
          </a:p>
          <a:p>
            <a:pPr algn="l" rtl="0"/>
            <a:r>
              <a:rPr lang="en-US" sz="1200" b="1" kern="1200" baseline="0" dirty="0" smtClean="0">
                <a:solidFill>
                  <a:schemeClr val="tx1"/>
                </a:solidFill>
                <a:latin typeface="+mn-lt"/>
                <a:ea typeface="+mn-ea"/>
                <a:cs typeface="+mn-cs"/>
              </a:rPr>
              <a:t>The </a:t>
            </a:r>
            <a:r>
              <a:rPr lang="en-US" sz="1200" b="1" kern="1200" baseline="0" dirty="0" err="1" smtClean="0">
                <a:solidFill>
                  <a:schemeClr val="tx1"/>
                </a:solidFill>
                <a:latin typeface="+mn-lt"/>
                <a:ea typeface="+mn-ea"/>
                <a:cs typeface="+mn-cs"/>
              </a:rPr>
              <a:t>transmural</a:t>
            </a:r>
            <a:r>
              <a:rPr lang="en-US" sz="1200" b="1" kern="1200" baseline="0" dirty="0" smtClean="0">
                <a:solidFill>
                  <a:schemeClr val="tx1"/>
                </a:solidFill>
                <a:latin typeface="+mn-lt"/>
                <a:ea typeface="+mn-ea"/>
                <a:cs typeface="+mn-cs"/>
              </a:rPr>
              <a:t> pressure is the pressure inside the cylinder minus the pressure outside the cylinder</a:t>
            </a: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18</a:t>
            </a:fld>
            <a:endParaRPr lang="ar-IQ"/>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a:r>
              <a:rPr lang="en-US" sz="1200" b="1" kern="1200" baseline="0" dirty="0" smtClean="0">
                <a:solidFill>
                  <a:schemeClr val="tx1"/>
                </a:solidFill>
                <a:latin typeface="+mn-lt"/>
                <a:ea typeface="+mn-ea"/>
                <a:cs typeface="+mn-cs"/>
              </a:rPr>
              <a:t>The </a:t>
            </a:r>
            <a:r>
              <a:rPr lang="en-US" sz="1200" b="1" kern="1200" baseline="0" dirty="0" err="1" smtClean="0">
                <a:solidFill>
                  <a:schemeClr val="tx1"/>
                </a:solidFill>
                <a:latin typeface="+mn-lt"/>
                <a:ea typeface="+mn-ea"/>
                <a:cs typeface="+mn-cs"/>
              </a:rPr>
              <a:t>transmural</a:t>
            </a:r>
            <a:r>
              <a:rPr lang="en-US" sz="1200" b="1" kern="1200" baseline="0" dirty="0" smtClean="0">
                <a:solidFill>
                  <a:schemeClr val="tx1"/>
                </a:solidFill>
                <a:latin typeface="+mn-lt"/>
                <a:ea typeface="+mn-ea"/>
                <a:cs typeface="+mn-cs"/>
              </a:rPr>
              <a:t> pressure is the pressure inside the cap minus the pressure outside the cap, but because tissue pressure in the body is low, it can generally be ignored and P equated to the pressure inside the </a:t>
            </a:r>
            <a:r>
              <a:rPr lang="en-US" sz="1200" b="1" kern="1200" baseline="0" dirty="0" err="1" smtClean="0">
                <a:solidFill>
                  <a:schemeClr val="tx1"/>
                </a:solidFill>
                <a:latin typeface="+mn-lt"/>
                <a:ea typeface="+mn-ea"/>
                <a:cs typeface="+mn-cs"/>
              </a:rPr>
              <a:t>viscus</a:t>
            </a:r>
            <a:r>
              <a:rPr lang="en-US" sz="1200" b="1" kern="1200" baseline="0" dirty="0" smtClean="0">
                <a:solidFill>
                  <a:schemeClr val="tx1"/>
                </a:solidFill>
                <a:latin typeface="+mn-lt"/>
                <a:ea typeface="+mn-ea"/>
                <a:cs typeface="+mn-cs"/>
              </a:rPr>
              <a:t>. In a thin-walled </a:t>
            </a:r>
            <a:r>
              <a:rPr lang="en-US" sz="1200" b="1" kern="1200" baseline="0" dirty="0" err="1" smtClean="0">
                <a:solidFill>
                  <a:schemeClr val="tx1"/>
                </a:solidFill>
                <a:latin typeface="+mn-lt"/>
                <a:ea typeface="+mn-ea"/>
                <a:cs typeface="+mn-cs"/>
              </a:rPr>
              <a:t>viscus</a:t>
            </a:r>
            <a:r>
              <a:rPr lang="en-US" sz="1200" b="1" kern="1200" baseline="0" dirty="0" smtClean="0">
                <a:solidFill>
                  <a:schemeClr val="tx1"/>
                </a:solidFill>
                <a:latin typeface="+mn-lt"/>
                <a:ea typeface="+mn-ea"/>
                <a:cs typeface="+mn-cs"/>
              </a:rPr>
              <a:t>, (w) is very small and it too can be ignored</a:t>
            </a: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19</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smtClean="0">
                <a:solidFill>
                  <a:schemeClr val="tx1"/>
                </a:solidFill>
                <a:latin typeface="+mn-lt"/>
                <a:ea typeface="+mn-ea"/>
                <a:cs typeface="+mn-cs"/>
              </a:rPr>
              <a:t>The arteries : The walls of the aorta &amp; other arteries of large diameter contain large amount of elastic tissue which stretched during systole  to prevent increase in systolic pressure more than 120 mmHg &amp; recoil on  the blood during diastole to maintain a high arterial pressure between heart beats(80 mmHg diastolic Bp),so that blood can continue to  flow to tissues without interruption</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(wind </a:t>
            </a:r>
            <a:r>
              <a:rPr lang="en-US" sz="1200" b="1" kern="1200" dirty="0" err="1" smtClean="0">
                <a:solidFill>
                  <a:schemeClr val="tx1"/>
                </a:solidFill>
                <a:latin typeface="+mn-lt"/>
                <a:ea typeface="+mn-ea"/>
                <a:cs typeface="+mn-cs"/>
              </a:rPr>
              <a:t>kessel</a:t>
            </a:r>
            <a:r>
              <a:rPr lang="en-US" sz="1200" b="1" kern="1200" dirty="0" smtClean="0">
                <a:solidFill>
                  <a:schemeClr val="tx1"/>
                </a:solidFill>
                <a:latin typeface="+mn-lt"/>
                <a:ea typeface="+mn-ea"/>
                <a:cs typeface="+mn-cs"/>
              </a:rPr>
              <a:t> effect).</a:t>
            </a:r>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latin typeface="+mn-lt"/>
                <a:ea typeface="+mn-ea"/>
                <a:cs typeface="+mn-cs"/>
              </a:rPr>
              <a:t>Windkessel</a:t>
            </a:r>
            <a:r>
              <a:rPr lang="en-US" sz="1200" b="1" kern="1200" dirty="0" smtClean="0">
                <a:solidFill>
                  <a:schemeClr val="tx1"/>
                </a:solidFill>
                <a:latin typeface="+mn-lt"/>
                <a:ea typeface="+mn-ea"/>
                <a:cs typeface="+mn-cs"/>
              </a:rPr>
              <a:t> when loosely translated from German to English means 'air chamber' but is generally taken to imply an elastic reservoir. The walls of large elastic arteries (e.g. aorta, common carotid, </a:t>
            </a:r>
            <a:r>
              <a:rPr lang="en-US" sz="1200" b="1" kern="1200" dirty="0" err="1" smtClean="0">
                <a:solidFill>
                  <a:schemeClr val="tx1"/>
                </a:solidFill>
                <a:latin typeface="+mn-lt"/>
                <a:ea typeface="+mn-ea"/>
                <a:cs typeface="+mn-cs"/>
              </a:rPr>
              <a:t>subclavian</a:t>
            </a:r>
            <a:r>
              <a:rPr lang="en-US" sz="1200" b="1" kern="1200" dirty="0" smtClean="0">
                <a:solidFill>
                  <a:schemeClr val="tx1"/>
                </a:solidFill>
                <a:latin typeface="+mn-lt"/>
                <a:ea typeface="+mn-ea"/>
                <a:cs typeface="+mn-cs"/>
              </a:rPr>
              <a:t>, and pulmonary arteries and their larger branches) contain elastic fibers, formed of </a:t>
            </a:r>
            <a:r>
              <a:rPr lang="en-US" sz="1200" b="1" kern="1200" dirty="0" err="1" smtClean="0">
                <a:solidFill>
                  <a:schemeClr val="tx1"/>
                </a:solidFill>
                <a:latin typeface="+mn-lt"/>
                <a:ea typeface="+mn-ea"/>
                <a:cs typeface="+mn-cs"/>
              </a:rPr>
              <a:t>elastin</a:t>
            </a:r>
            <a:r>
              <a:rPr lang="en-US" sz="1200" b="1" kern="1200" dirty="0" smtClean="0">
                <a:solidFill>
                  <a:schemeClr val="tx1"/>
                </a:solidFill>
                <a:latin typeface="+mn-lt"/>
                <a:ea typeface="+mn-ea"/>
                <a:cs typeface="+mn-cs"/>
              </a:rPr>
              <a:t>. These arteries distend when the blood pressure rises during systole and recoil when the blood pressure falls during diastole</a:t>
            </a: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2</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indent="0" algn="l" rtl="0">
              <a:buNone/>
              <a:defRPr/>
            </a:pPr>
            <a:r>
              <a:rPr lang="en-US" b="1" dirty="0" smtClean="0">
                <a:cs typeface="Arial" charset="0"/>
              </a:rPr>
              <a:t>2. The arterioles:  Their walls contain less elastic tissue but much more smooth</a:t>
            </a:r>
            <a:r>
              <a:rPr lang="en-US" b="1" baseline="0" dirty="0" smtClean="0">
                <a:cs typeface="Arial" charset="0"/>
              </a:rPr>
              <a:t> muscles</a:t>
            </a:r>
            <a:r>
              <a:rPr lang="en-US" b="1" dirty="0" smtClean="0">
                <a:cs typeface="Arial" charset="0"/>
              </a:rPr>
              <a:t> , so they are the major site of resistance  &amp; small changes in their caliber cause large changes in  the Total peripheral resistance</a:t>
            </a:r>
            <a:r>
              <a:rPr lang="en-US" b="1" baseline="0" dirty="0" smtClean="0">
                <a:cs typeface="Arial" charset="0"/>
              </a:rPr>
              <a:t> </a:t>
            </a:r>
            <a:r>
              <a:rPr lang="en-US" b="1" dirty="0" smtClean="0">
                <a:cs typeface="Arial" charset="0"/>
              </a:rPr>
              <a:t>&amp; blood</a:t>
            </a:r>
            <a:r>
              <a:rPr lang="en-US" b="1" baseline="0" dirty="0" smtClean="0">
                <a:cs typeface="Arial" charset="0"/>
              </a:rPr>
              <a:t> flow</a:t>
            </a:r>
            <a:r>
              <a:rPr lang="en-US" b="1" dirty="0" smtClean="0">
                <a:cs typeface="Arial" charset="0"/>
              </a:rPr>
              <a:t> to the tissue.</a:t>
            </a:r>
            <a:endParaRPr lang="en-US" dirty="0" smtClean="0">
              <a:cs typeface="Arial" charset="0"/>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3</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3. Capillaries: : The wall thickness of the cap. is about 1µm which is made up of a single layer of endothelial cells, which join with themselves to permit passage of molecules as large as 10 nm. the function of cap. is to exchange fluid, nutrients , electrolytes</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&amp; other substances between the blood &amp; the interstitial spaces. Each arteriole supply 10-100 capillaries. The opening of the arterial side of the cap. is surrounded by minute smooth muscle (</a:t>
            </a:r>
            <a:r>
              <a:rPr lang="en-US" sz="1200" b="1" kern="1200" dirty="0" err="1" smtClean="0">
                <a:solidFill>
                  <a:schemeClr val="tx1"/>
                </a:solidFill>
                <a:latin typeface="+mn-lt"/>
                <a:ea typeface="+mn-ea"/>
                <a:cs typeface="+mn-cs"/>
              </a:rPr>
              <a:t>precapillary</a:t>
            </a:r>
            <a:r>
              <a:rPr lang="en-US" sz="1200" b="1" kern="1200" dirty="0" smtClean="0">
                <a:solidFill>
                  <a:schemeClr val="tx1"/>
                </a:solidFill>
                <a:latin typeface="+mn-lt"/>
                <a:ea typeface="+mn-ea"/>
                <a:cs typeface="+mn-cs"/>
              </a:rPr>
              <a:t> sphincters).</a:t>
            </a:r>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4</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lvl="0" algn="l" rtl="0"/>
            <a:r>
              <a:rPr lang="en-US" sz="1200" b="1" kern="1200" dirty="0" smtClean="0">
                <a:solidFill>
                  <a:schemeClr val="tx1"/>
                </a:solidFill>
                <a:latin typeface="+mn-lt"/>
                <a:ea typeface="+mn-ea"/>
                <a:cs typeface="+mn-cs"/>
              </a:rPr>
              <a:t>4. The </a:t>
            </a:r>
            <a:r>
              <a:rPr lang="en-US" sz="1200" b="1" kern="1200" dirty="0" err="1" smtClean="0">
                <a:solidFill>
                  <a:schemeClr val="tx1"/>
                </a:solidFill>
                <a:latin typeface="+mn-lt"/>
                <a:ea typeface="+mn-ea"/>
                <a:cs typeface="+mn-cs"/>
              </a:rPr>
              <a:t>venules</a:t>
            </a:r>
            <a:r>
              <a:rPr lang="en-US" sz="1200" b="1" kern="1200" dirty="0" smtClean="0">
                <a:solidFill>
                  <a:schemeClr val="tx1"/>
                </a:solidFill>
                <a:latin typeface="+mn-lt"/>
                <a:ea typeface="+mn-ea"/>
                <a:cs typeface="+mn-cs"/>
              </a:rPr>
              <a:t> &amp; veins: </a:t>
            </a:r>
          </a:p>
          <a:p>
            <a:pPr lvl="0" algn="l" rtl="0"/>
            <a:r>
              <a:rPr lang="en-US" sz="1200" b="1" kern="1200" dirty="0" smtClean="0">
                <a:solidFill>
                  <a:schemeClr val="tx1"/>
                </a:solidFill>
                <a:latin typeface="+mn-lt"/>
                <a:ea typeface="+mn-ea"/>
                <a:cs typeface="+mn-cs"/>
              </a:rPr>
              <a:t>The </a:t>
            </a:r>
            <a:r>
              <a:rPr lang="en-US" sz="1200" b="1" kern="1200" dirty="0" err="1" smtClean="0">
                <a:solidFill>
                  <a:schemeClr val="tx1"/>
                </a:solidFill>
                <a:latin typeface="+mn-lt"/>
                <a:ea typeface="+mn-ea"/>
                <a:cs typeface="+mn-cs"/>
              </a:rPr>
              <a:t>venules</a:t>
            </a:r>
            <a:r>
              <a:rPr lang="en-US" sz="1200" b="1" kern="1200" dirty="0" smtClean="0">
                <a:solidFill>
                  <a:schemeClr val="tx1"/>
                </a:solidFill>
                <a:latin typeface="+mn-lt"/>
                <a:ea typeface="+mn-ea"/>
                <a:cs typeface="+mn-cs"/>
              </a:rPr>
              <a:t> collect blood from the capillaries, they gradually coalesce into large veins which act as  conduits  for transport of blood from the tissues to the heart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&amp; Since the pressure in the venous system is very low, the venous walls are thin , contain few amount of elastic tissue so they have lower </a:t>
            </a:r>
            <a:r>
              <a:rPr lang="en-US" sz="1200" b="1" kern="1200" dirty="0" err="1" smtClean="0">
                <a:solidFill>
                  <a:schemeClr val="tx1"/>
                </a:solidFill>
                <a:latin typeface="+mn-lt"/>
                <a:ea typeface="+mn-ea"/>
                <a:cs typeface="+mn-cs"/>
              </a:rPr>
              <a:t>elastance</a:t>
            </a:r>
            <a:r>
              <a:rPr lang="en-US" sz="1200" b="1" kern="1200" dirty="0" smtClean="0">
                <a:solidFill>
                  <a:schemeClr val="tx1"/>
                </a:solidFill>
                <a:latin typeface="+mn-lt"/>
                <a:ea typeface="+mn-ea"/>
                <a:cs typeface="+mn-cs"/>
              </a:rPr>
              <a:t> &amp; higher compliance.</a:t>
            </a:r>
          </a:p>
          <a:p>
            <a:pPr lvl="0" algn="l" rtl="0"/>
            <a:r>
              <a:rPr lang="en-US" sz="1200" b="1" kern="1200" dirty="0" smtClean="0">
                <a:solidFill>
                  <a:schemeClr val="tx1"/>
                </a:solidFill>
                <a:latin typeface="+mn-lt"/>
                <a:ea typeface="+mn-ea"/>
                <a:cs typeface="+mn-cs"/>
              </a:rPr>
              <a:t>compliance can be expressed :</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          C=∆V/∆P          </a:t>
            </a:r>
            <a:r>
              <a:rPr lang="en-US" sz="1200" b="1" kern="1200" baseline="0" dirty="0" smtClean="0">
                <a:solidFill>
                  <a:schemeClr val="tx1"/>
                </a:solidFill>
                <a:latin typeface="+mn-lt"/>
                <a:ea typeface="+mn-ea"/>
                <a:cs typeface="+mn-cs"/>
              </a:rPr>
              <a:t>    C= </a:t>
            </a:r>
            <a:r>
              <a:rPr lang="en-US" sz="1200" b="1" kern="1200" dirty="0" smtClean="0">
                <a:solidFill>
                  <a:schemeClr val="tx1"/>
                </a:solidFill>
                <a:latin typeface="+mn-lt"/>
                <a:ea typeface="+mn-ea"/>
                <a:cs typeface="+mn-cs"/>
              </a:rPr>
              <a:t>compliance </a:t>
            </a:r>
          </a:p>
          <a:p>
            <a:pPr algn="l" rtl="0"/>
            <a:r>
              <a:rPr lang="en-US" sz="1200" b="1" kern="1200" dirty="0" smtClean="0">
                <a:solidFill>
                  <a:schemeClr val="tx1"/>
                </a:solidFill>
                <a:latin typeface="+mn-lt"/>
                <a:ea typeface="+mn-ea"/>
                <a:cs typeface="+mn-cs"/>
              </a:rPr>
              <a:t>	  	V</a:t>
            </a:r>
            <a:r>
              <a:rPr lang="en-US" sz="1200" b="1" kern="1200" baseline="0" dirty="0" smtClean="0">
                <a:solidFill>
                  <a:schemeClr val="tx1"/>
                </a:solidFill>
                <a:latin typeface="+mn-lt"/>
                <a:ea typeface="+mn-ea"/>
                <a:cs typeface="+mn-cs"/>
              </a:rPr>
              <a:t> = volume</a:t>
            </a:r>
          </a:p>
          <a:p>
            <a:pPr algn="l" rtl="0"/>
            <a:r>
              <a:rPr lang="en-US" sz="1200" b="1" kern="1200" baseline="0" dirty="0" smtClean="0">
                <a:solidFill>
                  <a:schemeClr val="tx1"/>
                </a:solidFill>
                <a:latin typeface="+mn-lt"/>
                <a:ea typeface="+mn-ea"/>
                <a:cs typeface="+mn-cs"/>
              </a:rPr>
              <a:t>		P= pressure </a:t>
            </a:r>
            <a:endParaRPr lang="en-US" sz="1200" b="1"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 (directly proportional to volume &amp; inversely proportional to pressure).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even so the veins are muscular &amp; this allows them to contract or expand &amp; there by act as a reservoir for extra blood .</a:t>
            </a:r>
            <a:endParaRPr lang="en-US" sz="1200" kern="1200" dirty="0" smtClean="0">
              <a:solidFill>
                <a:schemeClr val="tx1"/>
              </a:solidFill>
              <a:latin typeface="+mn-lt"/>
              <a:ea typeface="+mn-ea"/>
              <a:cs typeface="+mn-cs"/>
            </a:endParaRPr>
          </a:p>
          <a:p>
            <a:pPr algn="l" rtl="0"/>
            <a:endParaRPr lang="en-US" sz="1200" kern="1200" dirty="0" smtClean="0">
              <a:solidFill>
                <a:schemeClr val="tx1"/>
              </a:solidFill>
              <a:latin typeface="+mn-lt"/>
              <a:ea typeface="+mn-ea"/>
              <a:cs typeface="+mn-cs"/>
            </a:endParaRPr>
          </a:p>
          <a:p>
            <a:pPr lvl="0" algn="l" rtl="0"/>
            <a:endParaRPr lang="en-US" sz="1200" kern="1200" dirty="0">
              <a:solidFill>
                <a:schemeClr val="tx1"/>
              </a:solidFill>
              <a:latin typeface="+mn-lt"/>
              <a:ea typeface="+mn-ea"/>
              <a:cs typeface="+mn-cs"/>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5</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6</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kern="1200" dirty="0" smtClean="0">
                <a:solidFill>
                  <a:schemeClr val="tx1"/>
                </a:solidFill>
                <a:latin typeface="+mn-lt"/>
                <a:ea typeface="+mn-ea"/>
                <a:cs typeface="+mn-cs"/>
              </a:rPr>
              <a:t>Physical characteristics of the systemic circulation: (</a:t>
            </a:r>
            <a:r>
              <a:rPr lang="en-US" sz="1200" b="1" kern="1200" dirty="0" err="1" smtClean="0">
                <a:solidFill>
                  <a:schemeClr val="tx1"/>
                </a:solidFill>
                <a:latin typeface="+mn-lt"/>
                <a:ea typeface="+mn-ea"/>
                <a:cs typeface="+mn-cs"/>
              </a:rPr>
              <a:t>Hemodynamics</a:t>
            </a:r>
            <a:r>
              <a:rPr lang="en-US" sz="1200" b="1"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 Quantities of blood in the different parts of the systemic circulation:</a:t>
            </a:r>
            <a:endParaRPr lang="en-US" sz="1200" kern="1200" dirty="0" smtClean="0">
              <a:solidFill>
                <a:schemeClr val="tx1"/>
              </a:solidFill>
              <a:latin typeface="+mn-lt"/>
              <a:ea typeface="+mn-ea"/>
              <a:cs typeface="+mn-cs"/>
            </a:endParaRPr>
          </a:p>
          <a:p>
            <a:pPr algn="l" rtl="0">
              <a:buFont typeface="Arial" pitchFamily="34" charset="0"/>
              <a:buChar char="•"/>
            </a:pPr>
            <a:r>
              <a:rPr lang="en-US" sz="1200" b="1" kern="1200" dirty="0" smtClean="0">
                <a:solidFill>
                  <a:schemeClr val="tx1"/>
                </a:solidFill>
                <a:latin typeface="+mn-lt"/>
                <a:ea typeface="+mn-ea"/>
                <a:cs typeface="+mn-cs"/>
              </a:rPr>
              <a:t> 84% of the entire blood is in the systemic circulation, with</a:t>
            </a:r>
          </a:p>
          <a:p>
            <a:pPr algn="l" rtl="0">
              <a:buFont typeface="Arial" pitchFamily="34" charset="0"/>
              <a:buNone/>
            </a:pPr>
            <a:r>
              <a:rPr lang="en-US" sz="1200" b="1" kern="1200" dirty="0" smtClean="0">
                <a:solidFill>
                  <a:schemeClr val="tx1"/>
                </a:solidFill>
                <a:latin typeface="+mn-lt"/>
                <a:ea typeface="+mn-ea"/>
                <a:cs typeface="+mn-cs"/>
              </a:rPr>
              <a:t>              64% in the veins</a:t>
            </a:r>
          </a:p>
          <a:p>
            <a:pPr algn="l" rtl="0">
              <a:buFont typeface="Arial" pitchFamily="34" charset="0"/>
              <a:buNone/>
            </a:pP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13% in the arteries</a:t>
            </a:r>
          </a:p>
          <a:p>
            <a:pPr algn="l" rtl="0">
              <a:buFont typeface="Arial" pitchFamily="34" charset="0"/>
              <a:buNone/>
            </a:pPr>
            <a:r>
              <a:rPr lang="en-US" sz="1200" b="1" kern="1200" dirty="0" smtClean="0">
                <a:solidFill>
                  <a:schemeClr val="tx1"/>
                </a:solidFill>
                <a:latin typeface="+mn-lt"/>
                <a:ea typeface="+mn-ea"/>
                <a:cs typeface="+mn-cs"/>
              </a:rPr>
              <a:t>                7% in the capillaries and the </a:t>
            </a:r>
            <a:r>
              <a:rPr lang="en-US" sz="1200" b="1" kern="1200" dirty="0" err="1" smtClean="0">
                <a:solidFill>
                  <a:schemeClr val="tx1"/>
                </a:solidFill>
                <a:latin typeface="+mn-lt"/>
                <a:ea typeface="+mn-ea"/>
                <a:cs typeface="+mn-cs"/>
              </a:rPr>
              <a:t>arteriols</a:t>
            </a:r>
            <a:r>
              <a:rPr lang="en-US" sz="1200" b="1" kern="1200" dirty="0" smtClean="0">
                <a:solidFill>
                  <a:schemeClr val="tx1"/>
                </a:solidFill>
                <a:latin typeface="+mn-lt"/>
                <a:ea typeface="+mn-ea"/>
                <a:cs typeface="+mn-cs"/>
              </a:rPr>
              <a:t>.</a:t>
            </a:r>
          </a:p>
          <a:p>
            <a:pPr algn="l" rtl="0">
              <a:buFont typeface="Arial" pitchFamily="34" charset="0"/>
              <a:buChar char="•"/>
            </a:pPr>
            <a:r>
              <a:rPr lang="en-US" sz="1200" b="1" kern="1200" dirty="0" smtClean="0">
                <a:solidFill>
                  <a:schemeClr val="tx1"/>
                </a:solidFill>
                <a:latin typeface="+mn-lt"/>
                <a:ea typeface="+mn-ea"/>
                <a:cs typeface="+mn-cs"/>
              </a:rPr>
              <a:t> The heart contain 7% </a:t>
            </a:r>
          </a:p>
          <a:p>
            <a:pPr algn="l" rtl="0">
              <a:buFont typeface="Arial" pitchFamily="34" charset="0"/>
              <a:buChar char="•"/>
            </a:pPr>
            <a:r>
              <a:rPr lang="en-US" sz="1200" b="1" kern="1200" dirty="0" smtClean="0">
                <a:solidFill>
                  <a:schemeClr val="tx1"/>
                </a:solidFill>
                <a:latin typeface="+mn-lt"/>
                <a:ea typeface="+mn-ea"/>
                <a:cs typeface="+mn-cs"/>
              </a:rPr>
              <a:t> The pulmonary vessels 9%.</a:t>
            </a:r>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8</a:t>
            </a:fld>
            <a:endParaRPr lang="ar-IQ"/>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9</a:t>
            </a:fld>
            <a:endParaRPr lang="ar-IQ"/>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dirty="0" smtClean="0">
                <a:solidFill>
                  <a:srgbClr val="000000"/>
                </a:solidFill>
                <a:latin typeface="+mn-lt"/>
                <a:ea typeface="Calibri"/>
                <a:cs typeface="Arial"/>
              </a:rPr>
              <a:t>velocity of blood flow is inversely proportional to  its cross sectional area, so the velocity average 330 mm/sec (30 cm/sec) in the aorta but 1/1000 of this in the capillaries (0.3mm/sec) which is important for its function</a:t>
            </a:r>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10</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04/08/1439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عنوان 1"/>
          <p:cNvSpPr>
            <a:spLocks noGrp="1"/>
          </p:cNvSpPr>
          <p:nvPr>
            <p:ph type="title"/>
          </p:nvPr>
        </p:nvSpPr>
        <p:spPr/>
        <p:txBody>
          <a:bodyPr>
            <a:normAutofit fontScale="90000"/>
          </a:bodyPr>
          <a:lstStyle/>
          <a:p>
            <a:pPr rtl="0"/>
            <a:r>
              <a:rPr lang="en-US" altLang="en-US" b="1" dirty="0" smtClean="0">
                <a:solidFill>
                  <a:srgbClr val="FF0000"/>
                </a:solidFill>
                <a:cs typeface="Times New Roman" panose="02020603050405020304" pitchFamily="18" charset="0"/>
              </a:rPr>
              <a:t>The functional parts of the systemic circulation</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A4E6DDA2-DD83-431A-9625-70D365F03638}"/>
                                            </p:graphicEl>
                                          </p:spTgt>
                                        </p:tgtEl>
                                        <p:attrNameLst>
                                          <p:attrName>style.visibility</p:attrName>
                                        </p:attrNameLst>
                                      </p:cBhvr>
                                      <p:to>
                                        <p:strVal val="visible"/>
                                      </p:to>
                                    </p:set>
                                    <p:animEffect transition="in" filter="fade">
                                      <p:cBhvr>
                                        <p:cTn id="7" dur="2000"/>
                                        <p:tgtEl>
                                          <p:spTgt spid="4">
                                            <p:graphicEl>
                                              <a:dgm id="{A4E6DDA2-DD83-431A-9625-70D365F0363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7F125E1A-E089-4439-B90F-83EA65DA80DA}"/>
                                            </p:graphicEl>
                                          </p:spTgt>
                                        </p:tgtEl>
                                        <p:attrNameLst>
                                          <p:attrName>style.visibility</p:attrName>
                                        </p:attrNameLst>
                                      </p:cBhvr>
                                      <p:to>
                                        <p:strVal val="visible"/>
                                      </p:to>
                                    </p:set>
                                    <p:animEffect transition="in" filter="fade">
                                      <p:cBhvr>
                                        <p:cTn id="12" dur="2000"/>
                                        <p:tgtEl>
                                          <p:spTgt spid="4">
                                            <p:graphicEl>
                                              <a:dgm id="{7F125E1A-E089-4439-B90F-83EA65DA80D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C57B1248-B558-4633-8E48-6B4EBC446FB4}"/>
                                            </p:graphicEl>
                                          </p:spTgt>
                                        </p:tgtEl>
                                        <p:attrNameLst>
                                          <p:attrName>style.visibility</p:attrName>
                                        </p:attrNameLst>
                                      </p:cBhvr>
                                      <p:to>
                                        <p:strVal val="visible"/>
                                      </p:to>
                                    </p:set>
                                    <p:animEffect transition="in" filter="fade">
                                      <p:cBhvr>
                                        <p:cTn id="15" dur="2000"/>
                                        <p:tgtEl>
                                          <p:spTgt spid="4">
                                            <p:graphicEl>
                                              <a:dgm id="{C57B1248-B558-4633-8E48-6B4EBC446FB4}"/>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DC5F988-DE8D-4B2E-A794-9B20D7A7355F}"/>
                                            </p:graphicEl>
                                          </p:spTgt>
                                        </p:tgtEl>
                                        <p:attrNameLst>
                                          <p:attrName>style.visibility</p:attrName>
                                        </p:attrNameLst>
                                      </p:cBhvr>
                                      <p:to>
                                        <p:strVal val="visible"/>
                                      </p:to>
                                    </p:set>
                                    <p:animEffect transition="in" filter="fade">
                                      <p:cBhvr>
                                        <p:cTn id="20" dur="2000"/>
                                        <p:tgtEl>
                                          <p:spTgt spid="4">
                                            <p:graphicEl>
                                              <a:dgm id="{BDC5F988-DE8D-4B2E-A794-9B20D7A7355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907B0BEC-F46F-45D8-B408-A8E38B2F905F}"/>
                                            </p:graphicEl>
                                          </p:spTgt>
                                        </p:tgtEl>
                                        <p:attrNameLst>
                                          <p:attrName>style.visibility</p:attrName>
                                        </p:attrNameLst>
                                      </p:cBhvr>
                                      <p:to>
                                        <p:strVal val="visible"/>
                                      </p:to>
                                    </p:set>
                                    <p:animEffect transition="in" filter="fade">
                                      <p:cBhvr>
                                        <p:cTn id="23" dur="2000"/>
                                        <p:tgtEl>
                                          <p:spTgt spid="4">
                                            <p:graphicEl>
                                              <a:dgm id="{907B0BEC-F46F-45D8-B408-A8E38B2F905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283FA3F8-82A7-42B1-9C1C-8997E6EF88F0}"/>
                                            </p:graphicEl>
                                          </p:spTgt>
                                        </p:tgtEl>
                                        <p:attrNameLst>
                                          <p:attrName>style.visibility</p:attrName>
                                        </p:attrNameLst>
                                      </p:cBhvr>
                                      <p:to>
                                        <p:strVal val="visible"/>
                                      </p:to>
                                    </p:set>
                                    <p:animEffect transition="in" filter="fade">
                                      <p:cBhvr>
                                        <p:cTn id="28" dur="2000"/>
                                        <p:tgtEl>
                                          <p:spTgt spid="4">
                                            <p:graphicEl>
                                              <a:dgm id="{283FA3F8-82A7-42B1-9C1C-8997E6EF88F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86E50E8B-BEAA-41F5-854A-7E22FE619601}"/>
                                            </p:graphicEl>
                                          </p:spTgt>
                                        </p:tgtEl>
                                        <p:attrNameLst>
                                          <p:attrName>style.visibility</p:attrName>
                                        </p:attrNameLst>
                                      </p:cBhvr>
                                      <p:to>
                                        <p:strVal val="visible"/>
                                      </p:to>
                                    </p:set>
                                    <p:animEffect transition="in" filter="fade">
                                      <p:cBhvr>
                                        <p:cTn id="31" dur="2000"/>
                                        <p:tgtEl>
                                          <p:spTgt spid="4">
                                            <p:graphicEl>
                                              <a:dgm id="{86E50E8B-BEAA-41F5-854A-7E22FE61960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42910" y="857232"/>
            <a:ext cx="8286808" cy="3535363"/>
          </a:xfrm>
          <a:prstGeom prst="rect">
            <a:avLst/>
          </a:prstGeom>
        </p:spPr>
        <p:txBody>
          <a:bodyPr vert="horz" lIns="91440" tIns="45720" rIns="91440" bIns="45720" rtlCol="1">
            <a:noAutofit/>
          </a:bodyPr>
          <a:lstStyle/>
          <a:p>
            <a:pPr lvl="0" algn="l" rtl="0">
              <a:spcBef>
                <a:spcPct val="20000"/>
              </a:spcBef>
              <a:defRPr/>
            </a:pPr>
            <a:r>
              <a:rPr kumimoji="0" lang="en-US" altLang="en-US" sz="28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a:t>
            </a:r>
            <a:r>
              <a:rPr kumimoji="0" lang="en-US" altLang="en-US" sz="3200" b="1" i="0" u="sng"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Cross sectional areas</a:t>
            </a:r>
            <a:r>
              <a:rPr kumimoji="0" lang="en-US" altLang="en-US" sz="32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a:t>
            </a:r>
            <a:endParaRPr lang="en-US" altLang="en-US" sz="3200" dirty="0" smtClean="0">
              <a:solidFill>
                <a:prstClr val="black"/>
              </a:solidFill>
              <a:ea typeface="+mj-ea"/>
              <a:cs typeface="Arial" panose="020B0604020202020204" pitchFamily="34" charset="0"/>
            </a:endParaRPr>
          </a:p>
          <a:p>
            <a:pPr lvl="0" algn="l" rtl="0">
              <a:spcBef>
                <a:spcPct val="20000"/>
              </a:spcBef>
              <a:defRPr/>
            </a:pPr>
            <a:r>
              <a:rPr lang="en-US" altLang="en-US" sz="3200" b="1" dirty="0" smtClean="0">
                <a:solidFill>
                  <a:prstClr val="black"/>
                </a:solidFill>
                <a:ea typeface="+mj-ea"/>
                <a:cs typeface="Arial" panose="020B0604020202020204" pitchFamily="34" charset="0"/>
              </a:rPr>
              <a:t> Aorta                                       2.5 </a:t>
            </a:r>
            <a:r>
              <a:rPr lang="en-US" sz="3200" b="1" dirty="0" smtClean="0"/>
              <a:t>cm</a:t>
            </a:r>
            <a:r>
              <a:rPr lang="en-US" sz="3200" b="1" baseline="30000" dirty="0" smtClean="0"/>
              <a:t>2</a:t>
            </a:r>
            <a:endParaRPr lang="en-US" sz="3200" dirty="0" smtClean="0">
              <a:solidFill>
                <a:prstClr val="black"/>
              </a:solidFill>
              <a:ea typeface="+mj-ea"/>
              <a:cs typeface="Arial" panose="020B0604020202020204" pitchFamily="34" charset="0"/>
            </a:endParaRPr>
          </a:p>
          <a:p>
            <a:pPr lvl="0" algn="l" rtl="0">
              <a:spcBef>
                <a:spcPct val="20000"/>
              </a:spcBef>
              <a:defRPr/>
            </a:pPr>
            <a:r>
              <a:rPr kumimoji="0" lang="en-US" altLang="en-US" sz="3200" b="0"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 </a:t>
            </a:r>
            <a:r>
              <a:rPr kumimoji="0" lang="en-US" altLang="en-US" sz="32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Small arteries                        20 </a:t>
            </a:r>
            <a:r>
              <a:rPr lang="en-US" sz="3200" b="1" dirty="0" smtClean="0"/>
              <a:t>cm</a:t>
            </a:r>
            <a:r>
              <a:rPr lang="en-US" sz="3200" b="1" baseline="30000" dirty="0" smtClean="0"/>
              <a:t>2</a:t>
            </a:r>
            <a:endParaRPr lang="en-US" sz="3200" dirty="0" smtClean="0">
              <a:solidFill>
                <a:prstClr val="black"/>
              </a:solidFill>
              <a:ea typeface="+mj-ea"/>
              <a:cs typeface="Arial" panose="020B0604020202020204" pitchFamily="34" charset="0"/>
            </a:endParaRPr>
          </a:p>
          <a:p>
            <a:pPr lvl="0" algn="l" rtl="0">
              <a:spcBef>
                <a:spcPct val="20000"/>
              </a:spcBef>
              <a:defRPr/>
            </a:pPr>
            <a:r>
              <a:rPr kumimoji="0" lang="en-US" altLang="en-US" sz="3200" b="1" i="0" u="none" strike="noStrike" kern="1200" cap="none" spc="0" normalizeH="0" noProof="0" dirty="0" smtClean="0">
                <a:ln>
                  <a:noFill/>
                </a:ln>
                <a:solidFill>
                  <a:prstClr val="black"/>
                </a:solidFill>
                <a:effectLst/>
                <a:uLnTx/>
                <a:uFillTx/>
                <a:latin typeface="+mn-lt"/>
                <a:ea typeface="+mj-ea"/>
                <a:cs typeface="Arial" panose="020B0604020202020204" pitchFamily="34" charset="0"/>
              </a:rPr>
              <a:t> </a:t>
            </a:r>
            <a:r>
              <a:rPr kumimoji="0" lang="en-US" altLang="en-US" sz="32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Arterioles                               40 </a:t>
            </a:r>
            <a:r>
              <a:rPr lang="en-US" sz="3200" b="1" dirty="0" smtClean="0"/>
              <a:t>cm</a:t>
            </a:r>
            <a:r>
              <a:rPr lang="en-US" sz="3200" b="1" baseline="30000" dirty="0" smtClean="0"/>
              <a:t>2</a:t>
            </a:r>
            <a:endParaRPr lang="en-US" sz="3200" dirty="0" smtClean="0">
              <a:solidFill>
                <a:prstClr val="black"/>
              </a:solidFill>
              <a:ea typeface="+mj-ea"/>
              <a:cs typeface="Arial" panose="020B0604020202020204" pitchFamily="34" charset="0"/>
            </a:endParaRPr>
          </a:p>
          <a:p>
            <a:pPr lvl="0" algn="l" rtl="0">
              <a:spcBef>
                <a:spcPct val="20000"/>
              </a:spcBef>
              <a:defRPr/>
            </a:pPr>
            <a:r>
              <a:rPr kumimoji="0" lang="en-US" altLang="en-US" sz="3200" b="0"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 </a:t>
            </a:r>
            <a:r>
              <a:rPr kumimoji="0" lang="en-US" altLang="en-US" sz="3200" b="1" i="0" u="none" strike="noStrike" kern="1200" cap="none" spc="0" normalizeH="0" baseline="0" noProof="0" dirty="0" smtClean="0">
                <a:ln>
                  <a:noFill/>
                </a:ln>
                <a:solidFill>
                  <a:prstClr val="black"/>
                </a:solidFill>
                <a:effectLst/>
                <a:uLnTx/>
                <a:uFillTx/>
                <a:latin typeface="+mn-lt"/>
                <a:ea typeface="+mj-ea"/>
                <a:cs typeface="Arial" panose="020B0604020202020204" pitchFamily="34" charset="0"/>
              </a:rPr>
              <a:t>Capillaries                              2500 </a:t>
            </a:r>
            <a:r>
              <a:rPr lang="en-US" sz="3200" b="1" dirty="0" smtClean="0"/>
              <a:t>cm</a:t>
            </a:r>
            <a:r>
              <a:rPr lang="en-US" sz="3200" b="1" baseline="30000" dirty="0" smtClean="0"/>
              <a:t>2</a:t>
            </a:r>
            <a:endParaRPr lang="en-US" sz="3200" dirty="0" smtClean="0">
              <a:solidFill>
                <a:prstClr val="black"/>
              </a:solidFill>
              <a:ea typeface="+mj-ea"/>
              <a:cs typeface="Arial" panose="020B0604020202020204" pitchFamily="34" charset="0"/>
            </a:endParaRPr>
          </a:p>
          <a:p>
            <a:pPr lvl="0" algn="l" rtl="0">
              <a:spcBef>
                <a:spcPct val="20000"/>
              </a:spcBef>
              <a:defRPr/>
            </a:pPr>
            <a:r>
              <a:rPr kumimoji="0" lang="en-US" sz="3200" b="1" i="0" u="none" strike="noStrike" kern="1200" cap="none" spc="0" normalizeH="0" baseline="0" noProof="0" dirty="0" smtClean="0">
                <a:ln>
                  <a:noFill/>
                </a:ln>
                <a:solidFill>
                  <a:schemeClr val="tx1"/>
                </a:solidFill>
                <a:effectLst/>
                <a:uLnTx/>
                <a:uFillTx/>
                <a:latin typeface="+mn-lt"/>
                <a:ea typeface="+mn-ea"/>
                <a:cs typeface="Arial" charset="0"/>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Arial" charset="0"/>
              </a:rPr>
              <a:t>Venules</a:t>
            </a:r>
            <a:r>
              <a:rPr kumimoji="0" lang="en-US" sz="3200" b="1" i="0" u="none" strike="noStrike" kern="1200" cap="none" spc="0" normalizeH="0" baseline="0" noProof="0" dirty="0" smtClean="0">
                <a:ln>
                  <a:noFill/>
                </a:ln>
                <a:solidFill>
                  <a:schemeClr val="tx1"/>
                </a:solidFill>
                <a:effectLst/>
                <a:uLnTx/>
                <a:uFillTx/>
                <a:latin typeface="+mn-lt"/>
                <a:ea typeface="+mn-ea"/>
                <a:cs typeface="Arial" charset="0"/>
              </a:rPr>
              <a:t>                                   250  </a:t>
            </a:r>
            <a:r>
              <a:rPr lang="en-US" sz="3200" b="1" dirty="0" smtClean="0"/>
              <a:t>cm</a:t>
            </a:r>
            <a:r>
              <a:rPr lang="en-US" sz="3200" b="1" baseline="30000" dirty="0" smtClean="0"/>
              <a:t>2</a:t>
            </a:r>
            <a:endParaRPr lang="en-US" sz="3200" dirty="0" smtClean="0">
              <a:cs typeface="Arial" charset="0"/>
            </a:endParaRPr>
          </a:p>
          <a:p>
            <a:pPr lvl="0" algn="l" rtl="0">
              <a:spcBef>
                <a:spcPct val="20000"/>
              </a:spcBef>
              <a:defRPr/>
            </a:pPr>
            <a:r>
              <a:rPr kumimoji="0" lang="en-US" sz="3200" b="1" i="0" u="none" strike="noStrike" kern="1200" cap="none" spc="0" normalizeH="0" baseline="0" noProof="0" dirty="0" smtClean="0">
                <a:ln>
                  <a:noFill/>
                </a:ln>
                <a:solidFill>
                  <a:schemeClr val="tx1"/>
                </a:solidFill>
                <a:effectLst/>
                <a:uLnTx/>
                <a:uFillTx/>
                <a:latin typeface="+mn-lt"/>
                <a:ea typeface="+mn-ea"/>
                <a:cs typeface="Arial" charset="0"/>
              </a:rPr>
              <a:t> Small veins                             80 </a:t>
            </a:r>
            <a:r>
              <a:rPr lang="en-US" sz="3200" b="1" dirty="0" smtClean="0"/>
              <a:t>cm</a:t>
            </a:r>
            <a:r>
              <a:rPr lang="en-US" sz="3200" b="1" baseline="30000" dirty="0" smtClean="0"/>
              <a:t>2</a:t>
            </a:r>
            <a:endParaRPr lang="en-US" sz="3200" dirty="0" smtClean="0">
              <a:cs typeface="Arial" charset="0"/>
            </a:endParaRPr>
          </a:p>
          <a:p>
            <a:pPr lvl="0" algn="l" rtl="0">
              <a:spcBef>
                <a:spcPct val="20000"/>
              </a:spcBef>
              <a:defRPr/>
            </a:pPr>
            <a:r>
              <a:rPr kumimoji="0" lang="en-US" sz="3200" b="1" i="0" u="none" strike="noStrike" kern="1200" cap="none" spc="0" normalizeH="0" baseline="0" noProof="0" dirty="0" err="1" smtClean="0">
                <a:ln>
                  <a:noFill/>
                </a:ln>
                <a:solidFill>
                  <a:schemeClr val="tx1"/>
                </a:solidFill>
                <a:effectLst/>
                <a:uLnTx/>
                <a:uFillTx/>
                <a:latin typeface="+mn-lt"/>
                <a:ea typeface="+mn-ea"/>
                <a:cs typeface="Arial" charset="0"/>
              </a:rPr>
              <a:t>Venae</a:t>
            </a:r>
            <a:r>
              <a:rPr kumimoji="0" lang="en-US" sz="3200" b="1" i="0" u="none" strike="noStrike" kern="1200" cap="none" spc="0" normalizeH="0" baseline="0" noProof="0" dirty="0" smtClean="0">
                <a:ln>
                  <a:noFill/>
                </a:ln>
                <a:solidFill>
                  <a:schemeClr val="tx1"/>
                </a:solidFill>
                <a:effectLst/>
                <a:uLnTx/>
                <a:uFillTx/>
                <a:latin typeface="+mn-lt"/>
                <a:ea typeface="+mn-ea"/>
                <a:cs typeface="Arial" charset="0"/>
              </a:rPr>
              <a:t> cava                              8 </a:t>
            </a:r>
            <a:r>
              <a:rPr lang="en-US" sz="3200" b="1" dirty="0" smtClean="0"/>
              <a:t>cm</a:t>
            </a:r>
            <a:r>
              <a:rPr lang="en-US" sz="3200" b="1" baseline="30000" dirty="0" smtClean="0"/>
              <a:t>2</a:t>
            </a:r>
            <a:endParaRPr kumimoji="0" lang="en-US" sz="3200" b="0" i="0" u="none" strike="noStrike" kern="1200" cap="none" spc="0" normalizeH="0" baseline="0" noProof="0" dirty="0" smtClean="0">
              <a:ln>
                <a:noFill/>
              </a:ln>
              <a:solidFill>
                <a:schemeClr val="tx1"/>
              </a:solidFill>
              <a:effectLst/>
              <a:uLnTx/>
              <a:uFillTx/>
              <a:latin typeface="+mn-lt"/>
              <a:ea typeface="+mn-ea"/>
              <a:cs typeface="Arial" charset="0"/>
            </a:endParaRPr>
          </a:p>
          <a:p>
            <a:pPr marL="0" marR="0" lvl="0" indent="0" algn="l" defTabSz="914400" rtl="0" eaLnBrk="1" fontAlgn="auto" latinLnBrk="0" hangingPunct="1">
              <a:spcBef>
                <a:spcPct val="2000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10000"/>
                                  </p:iterate>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wd">
                                    <p:tmPct val="10000"/>
                                  </p:iterate>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wd">
                                    <p:tmPct val="10000"/>
                                  </p:iterate>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wd">
                                    <p:tmPct val="10000"/>
                                  </p:iterate>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wd">
                                    <p:tmPct val="10000"/>
                                  </p:iterate>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iterate type="wd">
                                    <p:tmPct val="10000"/>
                                  </p:iterate>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iterate type="wd">
                                    <p:tmPct val="10000"/>
                                  </p:iterate>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20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mph" presetSubtype="2" fill="hold" nodeType="clickEffect">
                                  <p:stCondLst>
                                    <p:cond delay="0"/>
                                  </p:stCondLst>
                                  <p:iterate type="wd">
                                    <p:tmPct val="0"/>
                                  </p:iterate>
                                  <p:childTnLst>
                                    <p:animClr clrSpc="rgb">
                                      <p:cBhvr override="childStyle">
                                        <p:cTn id="51" dur="2000" fill="hold"/>
                                        <p:tgtEl>
                                          <p:spTgt spid="4">
                                            <p:txEl>
                                              <p:pRg st="4" end="4"/>
                                            </p:txEl>
                                          </p:spTgt>
                                        </p:tgtEl>
                                        <p:attrNameLst>
                                          <p:attrName>style.color</p:attrName>
                                        </p:attrNameLst>
                                      </p:cBhvr>
                                      <p:to>
                                        <a:schemeClr val="accent2"/>
                                      </p:to>
                                    </p:animClr>
                                  </p:childTnLst>
                                </p:cTn>
                              </p:par>
                              <p:par>
                                <p:cTn id="52" presetID="3" presetClass="emph" presetSubtype="2" fill="hold" nodeType="withEffect">
                                  <p:stCondLst>
                                    <p:cond delay="0"/>
                                  </p:stCondLst>
                                  <p:iterate type="wd">
                                    <p:tmPct val="0"/>
                                  </p:iterate>
                                  <p:childTnLst>
                                    <p:animClr clrSpc="rgb">
                                      <p:cBhvr override="childStyle">
                                        <p:cTn id="53" dur="2000" fill="hold"/>
                                        <p:tgtEl>
                                          <p:spTgt spid="4">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رابط مستقيم 4"/>
          <p:cNvCxnSpPr/>
          <p:nvPr/>
        </p:nvCxnSpPr>
        <p:spPr>
          <a:xfrm>
            <a:off x="2643174" y="2357430"/>
            <a:ext cx="328614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2714612" y="3071810"/>
            <a:ext cx="328614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مخطط انسيابي: رابط 11"/>
          <p:cNvSpPr/>
          <p:nvPr/>
        </p:nvSpPr>
        <p:spPr>
          <a:xfrm>
            <a:off x="5572132" y="2786058"/>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مخطط انسيابي: رابط 18"/>
          <p:cNvSpPr/>
          <p:nvPr/>
        </p:nvSpPr>
        <p:spPr>
          <a:xfrm>
            <a:off x="5357818" y="2428868"/>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2" name="مخطط انسيابي: رابط 21"/>
          <p:cNvSpPr/>
          <p:nvPr/>
        </p:nvSpPr>
        <p:spPr>
          <a:xfrm>
            <a:off x="5357818" y="2643182"/>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4" name="مخطط انسيابي: رابط 23"/>
          <p:cNvSpPr/>
          <p:nvPr/>
        </p:nvSpPr>
        <p:spPr>
          <a:xfrm>
            <a:off x="5572132" y="2571744"/>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6" name="مخطط انسيابي: رابط 25"/>
          <p:cNvSpPr/>
          <p:nvPr/>
        </p:nvSpPr>
        <p:spPr>
          <a:xfrm>
            <a:off x="5357818" y="285749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29" name="رابط مستقيم 28"/>
          <p:cNvCxnSpPr/>
          <p:nvPr/>
        </p:nvCxnSpPr>
        <p:spPr>
          <a:xfrm>
            <a:off x="2357422" y="4572008"/>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2357422" y="4857760"/>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مخطط انسيابي: رابط 30"/>
          <p:cNvSpPr/>
          <p:nvPr/>
        </p:nvSpPr>
        <p:spPr>
          <a:xfrm>
            <a:off x="5072066" y="464344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2" name="مخطط انسيابي: رابط 31"/>
          <p:cNvSpPr/>
          <p:nvPr/>
        </p:nvSpPr>
        <p:spPr>
          <a:xfrm>
            <a:off x="5286380" y="464344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3" name="مخطط انسيابي: رابط 32"/>
          <p:cNvSpPr/>
          <p:nvPr/>
        </p:nvSpPr>
        <p:spPr>
          <a:xfrm>
            <a:off x="5500694" y="464344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4" name="مخطط انسيابي: رابط 33"/>
          <p:cNvSpPr/>
          <p:nvPr/>
        </p:nvSpPr>
        <p:spPr>
          <a:xfrm>
            <a:off x="5715008" y="464344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5" name="مخطط انسيابي: رابط 34"/>
          <p:cNvSpPr/>
          <p:nvPr/>
        </p:nvSpPr>
        <p:spPr>
          <a:xfrm>
            <a:off x="5929322" y="464344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5" name="مستطيل 24"/>
          <p:cNvSpPr/>
          <p:nvPr/>
        </p:nvSpPr>
        <p:spPr>
          <a:xfrm>
            <a:off x="71406" y="231796"/>
            <a:ext cx="9144096" cy="553998"/>
          </a:xfrm>
          <a:prstGeom prst="rect">
            <a:avLst/>
          </a:prstGeom>
        </p:spPr>
        <p:txBody>
          <a:bodyPr wrap="square">
            <a:spAutoFit/>
          </a:bodyPr>
          <a:lstStyle/>
          <a:p>
            <a:pPr algn="l" rtl="0"/>
            <a:r>
              <a:rPr lang="en-US" sz="3000" b="1" dirty="0" smtClean="0">
                <a:cs typeface="Arial" charset="0"/>
              </a:rPr>
              <a:t>*CSA in the capillaries is 1000 times the CSA in the Aorta</a:t>
            </a:r>
            <a:endParaRPr lang="ar-IQ" sz="3000" dirty="0"/>
          </a:p>
        </p:txBody>
      </p:sp>
      <p:sp>
        <p:nvSpPr>
          <p:cNvPr id="27" name="مستطيل 26"/>
          <p:cNvSpPr/>
          <p:nvPr/>
        </p:nvSpPr>
        <p:spPr>
          <a:xfrm>
            <a:off x="285688" y="928670"/>
            <a:ext cx="9144096" cy="553998"/>
          </a:xfrm>
          <a:prstGeom prst="rect">
            <a:avLst/>
          </a:prstGeom>
        </p:spPr>
        <p:txBody>
          <a:bodyPr wrap="square">
            <a:spAutoFit/>
          </a:bodyPr>
          <a:lstStyle/>
          <a:p>
            <a:pPr algn="l" rtl="0"/>
            <a:r>
              <a:rPr lang="en-US" sz="3000" b="1" dirty="0" smtClean="0">
                <a:cs typeface="Arial" charset="0"/>
              </a:rPr>
              <a:t>*V in the capillaries is 1/1000 of the  V in the Aorta   </a:t>
            </a:r>
            <a:endParaRPr lang="ar-IQ" sz="3000" dirty="0"/>
          </a:p>
        </p:txBody>
      </p:sp>
      <p:sp>
        <p:nvSpPr>
          <p:cNvPr id="28" name="مستطيل 27"/>
          <p:cNvSpPr/>
          <p:nvPr/>
        </p:nvSpPr>
        <p:spPr>
          <a:xfrm>
            <a:off x="2500298" y="3286124"/>
            <a:ext cx="4303950" cy="553998"/>
          </a:xfrm>
          <a:prstGeom prst="rect">
            <a:avLst/>
          </a:prstGeom>
        </p:spPr>
        <p:txBody>
          <a:bodyPr wrap="square">
            <a:spAutoFit/>
          </a:bodyPr>
          <a:lstStyle/>
          <a:p>
            <a:pPr algn="l" rtl="0"/>
            <a:r>
              <a:rPr lang="en-US" sz="3000" b="1" dirty="0" smtClean="0">
                <a:cs typeface="Arial" charset="0"/>
              </a:rPr>
              <a:t>Aorta V = 330  mm/sec   </a:t>
            </a:r>
            <a:endParaRPr lang="ar-IQ" sz="3000" dirty="0"/>
          </a:p>
        </p:txBody>
      </p:sp>
      <p:sp>
        <p:nvSpPr>
          <p:cNvPr id="36" name="مستطيل 35"/>
          <p:cNvSpPr/>
          <p:nvPr/>
        </p:nvSpPr>
        <p:spPr>
          <a:xfrm>
            <a:off x="2500298" y="6072206"/>
            <a:ext cx="3562408" cy="553998"/>
          </a:xfrm>
          <a:prstGeom prst="rect">
            <a:avLst/>
          </a:prstGeom>
        </p:spPr>
        <p:txBody>
          <a:bodyPr wrap="square">
            <a:spAutoFit/>
          </a:bodyPr>
          <a:lstStyle/>
          <a:p>
            <a:pPr algn="l" rtl="0"/>
            <a:r>
              <a:rPr lang="en-US" sz="3000" b="1" dirty="0" smtClean="0">
                <a:cs typeface="Arial" charset="0"/>
              </a:rPr>
              <a:t>cap = 0.3 mm/sec   </a:t>
            </a:r>
            <a:endParaRPr lang="ar-IQ" sz="3000" dirty="0"/>
          </a:p>
        </p:txBody>
      </p:sp>
      <p:cxnSp>
        <p:nvCxnSpPr>
          <p:cNvPr id="39" name="رابط مستقيم 38"/>
          <p:cNvCxnSpPr/>
          <p:nvPr/>
        </p:nvCxnSpPr>
        <p:spPr>
          <a:xfrm>
            <a:off x="2357422" y="4999048"/>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a:off x="2357422" y="5284800"/>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مخطط انسيابي: رابط 40"/>
          <p:cNvSpPr/>
          <p:nvPr/>
        </p:nvSpPr>
        <p:spPr>
          <a:xfrm>
            <a:off x="5072066" y="507048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2" name="مخطط انسيابي: رابط 41"/>
          <p:cNvSpPr/>
          <p:nvPr/>
        </p:nvSpPr>
        <p:spPr>
          <a:xfrm>
            <a:off x="5286380" y="507048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3" name="مخطط انسيابي: رابط 42"/>
          <p:cNvSpPr/>
          <p:nvPr/>
        </p:nvSpPr>
        <p:spPr>
          <a:xfrm>
            <a:off x="5500694" y="507048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4" name="مخطط انسيابي: رابط 43"/>
          <p:cNvSpPr/>
          <p:nvPr/>
        </p:nvSpPr>
        <p:spPr>
          <a:xfrm>
            <a:off x="5715008" y="507048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5" name="مخطط انسيابي: رابط 44"/>
          <p:cNvSpPr/>
          <p:nvPr/>
        </p:nvSpPr>
        <p:spPr>
          <a:xfrm>
            <a:off x="5929322" y="5070486"/>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46" name="رابط مستقيم 45"/>
          <p:cNvCxnSpPr/>
          <p:nvPr/>
        </p:nvCxnSpPr>
        <p:spPr>
          <a:xfrm>
            <a:off x="2357422" y="5429264"/>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رابط مستقيم 46"/>
          <p:cNvCxnSpPr/>
          <p:nvPr/>
        </p:nvCxnSpPr>
        <p:spPr>
          <a:xfrm>
            <a:off x="2357422" y="5715016"/>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مخطط انسيابي: رابط 47"/>
          <p:cNvSpPr/>
          <p:nvPr/>
        </p:nvSpPr>
        <p:spPr>
          <a:xfrm>
            <a:off x="5072066" y="5500702"/>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9" name="مخطط انسيابي: رابط 48"/>
          <p:cNvSpPr/>
          <p:nvPr/>
        </p:nvSpPr>
        <p:spPr>
          <a:xfrm>
            <a:off x="5286380" y="5500702"/>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0" name="مخطط انسيابي: رابط 49"/>
          <p:cNvSpPr/>
          <p:nvPr/>
        </p:nvSpPr>
        <p:spPr>
          <a:xfrm>
            <a:off x="5500694" y="5500702"/>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1" name="مخطط انسيابي: رابط 50"/>
          <p:cNvSpPr/>
          <p:nvPr/>
        </p:nvSpPr>
        <p:spPr>
          <a:xfrm>
            <a:off x="5715008" y="5500702"/>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2" name="مخطط انسيابي: رابط 51"/>
          <p:cNvSpPr/>
          <p:nvPr/>
        </p:nvSpPr>
        <p:spPr>
          <a:xfrm>
            <a:off x="5929322" y="5500702"/>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53" name="رابط مستقيم 52"/>
          <p:cNvCxnSpPr/>
          <p:nvPr/>
        </p:nvCxnSpPr>
        <p:spPr>
          <a:xfrm>
            <a:off x="2428860" y="4143380"/>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رابط مستقيم 53"/>
          <p:cNvCxnSpPr/>
          <p:nvPr/>
        </p:nvCxnSpPr>
        <p:spPr>
          <a:xfrm>
            <a:off x="2428860" y="4429132"/>
            <a:ext cx="3643338" cy="1588"/>
          </a:xfrm>
          <a:prstGeom prst="line">
            <a:avLst/>
          </a:prstGeom>
          <a:ln w="82550">
            <a:solidFill>
              <a:srgbClr val="FF0000"/>
            </a:solidFill>
          </a:ln>
        </p:spPr>
        <p:style>
          <a:lnRef idx="1">
            <a:schemeClr val="accent1"/>
          </a:lnRef>
          <a:fillRef idx="0">
            <a:schemeClr val="accent1"/>
          </a:fillRef>
          <a:effectRef idx="0">
            <a:schemeClr val="accent1"/>
          </a:effectRef>
          <a:fontRef idx="minor">
            <a:schemeClr val="tx1"/>
          </a:fontRef>
        </p:style>
      </p:cxnSp>
      <p:sp>
        <p:nvSpPr>
          <p:cNvPr id="55" name="مخطط انسيابي: رابط 54"/>
          <p:cNvSpPr/>
          <p:nvPr/>
        </p:nvSpPr>
        <p:spPr>
          <a:xfrm>
            <a:off x="5143504" y="4214818"/>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6" name="مخطط انسيابي: رابط 55"/>
          <p:cNvSpPr/>
          <p:nvPr/>
        </p:nvSpPr>
        <p:spPr>
          <a:xfrm>
            <a:off x="5357818" y="4214818"/>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7" name="مخطط انسيابي: رابط 56"/>
          <p:cNvSpPr/>
          <p:nvPr/>
        </p:nvSpPr>
        <p:spPr>
          <a:xfrm>
            <a:off x="5572132" y="4214818"/>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8" name="مخطط انسيابي: رابط 57"/>
          <p:cNvSpPr/>
          <p:nvPr/>
        </p:nvSpPr>
        <p:spPr>
          <a:xfrm>
            <a:off x="5786446" y="4214818"/>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9" name="مخطط انسيابي: رابط 58"/>
          <p:cNvSpPr/>
          <p:nvPr/>
        </p:nvSpPr>
        <p:spPr>
          <a:xfrm>
            <a:off x="6000760" y="4214818"/>
            <a:ext cx="142876" cy="142876"/>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20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xEl>
                                              <p:pRg st="0" end="0"/>
                                            </p:txEl>
                                          </p:spTgt>
                                        </p:tgtEl>
                                        <p:attrNameLst>
                                          <p:attrName>style.visibility</p:attrName>
                                        </p:attrNameLst>
                                      </p:cBhvr>
                                      <p:to>
                                        <p:strVal val="visible"/>
                                      </p:to>
                                    </p:set>
                                    <p:animEffect transition="in" filter="fade">
                                      <p:cBhvr>
                                        <p:cTn id="12" dur="2000"/>
                                        <p:tgtEl>
                                          <p:spTgt spid="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par>
                                <p:cTn id="26" presetID="35" presetClass="path" presetSubtype="0" repeatCount="indefinite" accel="50000" decel="50000" fill="hold" grpId="1" nodeType="withEffect">
                                  <p:stCondLst>
                                    <p:cond delay="0"/>
                                  </p:stCondLst>
                                  <p:childTnLst>
                                    <p:animMotion origin="layout" path="M 0 0  L -0.25 0  E" pathEditMode="relative" ptsTypes="">
                                      <p:cBhvr>
                                        <p:cTn id="27" dur="500" fill="hold"/>
                                        <p:tgtEl>
                                          <p:spTgt spid="12"/>
                                        </p:tgtEl>
                                        <p:attrNameLst>
                                          <p:attrName>ppt_x</p:attrName>
                                          <p:attrName>ppt_y</p:attrName>
                                        </p:attrNameLst>
                                      </p:cBhvr>
                                    </p:animMotion>
                                  </p:childTnLst>
                                </p:cTn>
                              </p:par>
                              <p:par>
                                <p:cTn id="28" presetID="10"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2000"/>
                                        <p:tgtEl>
                                          <p:spTgt spid="19"/>
                                        </p:tgtEl>
                                      </p:cBhvr>
                                    </p:animEffect>
                                  </p:childTnLst>
                                </p:cTn>
                              </p:par>
                              <p:par>
                                <p:cTn id="31" presetID="35" presetClass="path" presetSubtype="0" repeatCount="indefinite" accel="50000" decel="50000" fill="hold" grpId="1" nodeType="withEffect">
                                  <p:stCondLst>
                                    <p:cond delay="0"/>
                                  </p:stCondLst>
                                  <p:childTnLst>
                                    <p:animMotion origin="layout" path="M 0 0  L -0.25 0  E" pathEditMode="relative" ptsTypes="">
                                      <p:cBhvr>
                                        <p:cTn id="32" dur="500" fill="hold"/>
                                        <p:tgtEl>
                                          <p:spTgt spid="19"/>
                                        </p:tgtEl>
                                        <p:attrNameLst>
                                          <p:attrName>ppt_x</p:attrName>
                                          <p:attrName>ppt_y</p:attrName>
                                        </p:attrNameLst>
                                      </p:cBhvr>
                                    </p:animMotion>
                                  </p:childTnLst>
                                </p:cTn>
                              </p:par>
                              <p:par>
                                <p:cTn id="33" presetID="10"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2000"/>
                                        <p:tgtEl>
                                          <p:spTgt spid="22"/>
                                        </p:tgtEl>
                                      </p:cBhvr>
                                    </p:animEffect>
                                  </p:childTnLst>
                                </p:cTn>
                              </p:par>
                              <p:par>
                                <p:cTn id="36" presetID="35" presetClass="path" presetSubtype="0" repeatCount="indefinite" accel="50000" decel="50000" fill="hold" grpId="1" nodeType="withEffect">
                                  <p:stCondLst>
                                    <p:cond delay="0"/>
                                  </p:stCondLst>
                                  <p:childTnLst>
                                    <p:animMotion origin="layout" path="M 0 0  L -0.25 0  E" pathEditMode="relative" ptsTypes="">
                                      <p:cBhvr>
                                        <p:cTn id="37" dur="500" fill="hold"/>
                                        <p:tgtEl>
                                          <p:spTgt spid="22"/>
                                        </p:tgtEl>
                                        <p:attrNameLst>
                                          <p:attrName>ppt_x</p:attrName>
                                          <p:attrName>ppt_y</p:attrName>
                                        </p:attrNameLst>
                                      </p:cBhvr>
                                    </p:animMotion>
                                  </p:childTnLst>
                                </p:cTn>
                              </p:par>
                              <p:par>
                                <p:cTn id="38" presetID="10" presetClass="entr" presetSubtype="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2000"/>
                                        <p:tgtEl>
                                          <p:spTgt spid="24"/>
                                        </p:tgtEl>
                                      </p:cBhvr>
                                    </p:animEffect>
                                  </p:childTnLst>
                                </p:cTn>
                              </p:par>
                              <p:par>
                                <p:cTn id="41" presetID="35" presetClass="path" presetSubtype="0" repeatCount="indefinite" accel="50000" decel="50000" fill="hold" grpId="1" nodeType="withEffect">
                                  <p:stCondLst>
                                    <p:cond delay="0"/>
                                  </p:stCondLst>
                                  <p:childTnLst>
                                    <p:animMotion origin="layout" path="M 0 0  L -0.25 0  E" pathEditMode="relative" ptsTypes="">
                                      <p:cBhvr>
                                        <p:cTn id="42" dur="500" fill="hold"/>
                                        <p:tgtEl>
                                          <p:spTgt spid="24"/>
                                        </p:tgtEl>
                                        <p:attrNameLst>
                                          <p:attrName>ppt_x</p:attrName>
                                          <p:attrName>ppt_y</p:attrName>
                                        </p:attrNameLst>
                                      </p:cBhvr>
                                    </p:animMotion>
                                  </p:childTnLst>
                                </p:cTn>
                              </p:par>
                              <p:par>
                                <p:cTn id="43" presetID="10"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2000"/>
                                        <p:tgtEl>
                                          <p:spTgt spid="26"/>
                                        </p:tgtEl>
                                      </p:cBhvr>
                                    </p:animEffect>
                                  </p:childTnLst>
                                </p:cTn>
                              </p:par>
                              <p:par>
                                <p:cTn id="46" presetID="35" presetClass="path" presetSubtype="0" repeatCount="indefinite" accel="50000" decel="50000" fill="hold" grpId="1" nodeType="withEffect">
                                  <p:stCondLst>
                                    <p:cond delay="0"/>
                                  </p:stCondLst>
                                  <p:childTnLst>
                                    <p:animMotion origin="layout" path="M 0 0  L -0.25 0  E" pathEditMode="relative" ptsTypes="">
                                      <p:cBhvr>
                                        <p:cTn id="47" dur="500" fill="hold"/>
                                        <p:tgtEl>
                                          <p:spTgt spid="26"/>
                                        </p:tgtEl>
                                        <p:attrNameLst>
                                          <p:attrName>ppt_x</p:attrName>
                                          <p:attrName>ppt_y</p:attrName>
                                        </p:attrNameLst>
                                      </p:cBhvr>
                                    </p:animMotion>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xEl>
                                              <p:pRg st="0" end="0"/>
                                            </p:txEl>
                                          </p:spTgt>
                                        </p:tgtEl>
                                        <p:attrNameLst>
                                          <p:attrName>style.visibility</p:attrName>
                                        </p:attrNameLst>
                                      </p:cBhvr>
                                      <p:to>
                                        <p:strVal val="visible"/>
                                      </p:to>
                                    </p:set>
                                    <p:animEffect transition="in" filter="fade">
                                      <p:cBhvr>
                                        <p:cTn id="52" dur="2000"/>
                                        <p:tgtEl>
                                          <p:spTgt spid="2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2000"/>
                                        <p:tgtEl>
                                          <p:spTgt spid="29"/>
                                        </p:tgtEl>
                                      </p:cBhvr>
                                    </p:animEffect>
                                  </p:childTnLst>
                                </p:cTn>
                              </p:par>
                              <p:par>
                                <p:cTn id="58" presetID="10" presetClass="entr" presetSubtype="0" fill="hold"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2000"/>
                                        <p:tgtEl>
                                          <p:spTgt spid="3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2000"/>
                                        <p:tgtEl>
                                          <p:spTgt spid="31"/>
                                        </p:tgtEl>
                                      </p:cBhvr>
                                    </p:animEffect>
                                  </p:childTnLst>
                                </p:cTn>
                              </p:par>
                              <p:par>
                                <p:cTn id="64" presetID="35" presetClass="path" presetSubtype="0" repeatCount="indefinite" accel="50000" decel="50000" fill="hold" grpId="1" nodeType="withEffect">
                                  <p:stCondLst>
                                    <p:cond delay="0"/>
                                  </p:stCondLst>
                                  <p:childTnLst>
                                    <p:animMotion origin="layout" path="M 0 0  L -0.25 0  E" pathEditMode="relative" ptsTypes="">
                                      <p:cBhvr>
                                        <p:cTn id="65" dur="5000" fill="hold"/>
                                        <p:tgtEl>
                                          <p:spTgt spid="31"/>
                                        </p:tgtEl>
                                        <p:attrNameLst>
                                          <p:attrName>ppt_x</p:attrName>
                                          <p:attrName>ppt_y</p:attrName>
                                        </p:attrNameLst>
                                      </p:cBhvr>
                                    </p:animMotion>
                                  </p:childTnLst>
                                </p:cTn>
                              </p:par>
                              <p:par>
                                <p:cTn id="66" presetID="10" presetClass="entr" presetSubtype="0"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2000"/>
                                        <p:tgtEl>
                                          <p:spTgt spid="32"/>
                                        </p:tgtEl>
                                      </p:cBhvr>
                                    </p:animEffect>
                                  </p:childTnLst>
                                </p:cTn>
                              </p:par>
                              <p:par>
                                <p:cTn id="69" presetID="35" presetClass="path" presetSubtype="0" repeatCount="indefinite" accel="50000" decel="50000" fill="hold" grpId="1" nodeType="withEffect">
                                  <p:stCondLst>
                                    <p:cond delay="0"/>
                                  </p:stCondLst>
                                  <p:childTnLst>
                                    <p:animMotion origin="layout" path="M 0 0  L -0.25 0  E" pathEditMode="relative" ptsTypes="">
                                      <p:cBhvr>
                                        <p:cTn id="70" dur="5000" fill="hold"/>
                                        <p:tgtEl>
                                          <p:spTgt spid="32"/>
                                        </p:tgtEl>
                                        <p:attrNameLst>
                                          <p:attrName>ppt_x</p:attrName>
                                          <p:attrName>ppt_y</p:attrName>
                                        </p:attrNameLst>
                                      </p:cBhvr>
                                    </p:animMotion>
                                  </p:childTnLst>
                                </p:cTn>
                              </p:par>
                              <p:par>
                                <p:cTn id="71" presetID="10"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2000"/>
                                        <p:tgtEl>
                                          <p:spTgt spid="33"/>
                                        </p:tgtEl>
                                      </p:cBhvr>
                                    </p:animEffect>
                                  </p:childTnLst>
                                </p:cTn>
                              </p:par>
                              <p:par>
                                <p:cTn id="74" presetID="35" presetClass="path" presetSubtype="0" repeatCount="indefinite" accel="50000" decel="50000" fill="hold" grpId="1" nodeType="withEffect">
                                  <p:stCondLst>
                                    <p:cond delay="0"/>
                                  </p:stCondLst>
                                  <p:childTnLst>
                                    <p:animMotion origin="layout" path="M 0 0  L -0.25 0  E" pathEditMode="relative" ptsTypes="">
                                      <p:cBhvr>
                                        <p:cTn id="75" dur="5000" fill="hold"/>
                                        <p:tgtEl>
                                          <p:spTgt spid="33"/>
                                        </p:tgtEl>
                                        <p:attrNameLst>
                                          <p:attrName>ppt_x</p:attrName>
                                          <p:attrName>ppt_y</p:attrName>
                                        </p:attrNameLst>
                                      </p:cBhvr>
                                    </p:animMotion>
                                  </p:childTnLst>
                                </p:cTn>
                              </p:par>
                              <p:par>
                                <p:cTn id="76" presetID="10" presetClass="entr" presetSubtype="0"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2000"/>
                                        <p:tgtEl>
                                          <p:spTgt spid="34"/>
                                        </p:tgtEl>
                                      </p:cBhvr>
                                    </p:animEffect>
                                  </p:childTnLst>
                                </p:cTn>
                              </p:par>
                              <p:par>
                                <p:cTn id="79" presetID="35" presetClass="path" presetSubtype="0" repeatCount="indefinite" accel="50000" decel="50000" fill="hold" grpId="1" nodeType="withEffect">
                                  <p:stCondLst>
                                    <p:cond delay="0"/>
                                  </p:stCondLst>
                                  <p:childTnLst>
                                    <p:animMotion origin="layout" path="M 0 0  L -0.25 0  E" pathEditMode="relative" ptsTypes="">
                                      <p:cBhvr>
                                        <p:cTn id="80" dur="5000" fill="hold"/>
                                        <p:tgtEl>
                                          <p:spTgt spid="34"/>
                                        </p:tgtEl>
                                        <p:attrNameLst>
                                          <p:attrName>ppt_x</p:attrName>
                                          <p:attrName>ppt_y</p:attrName>
                                        </p:attrNameLst>
                                      </p:cBhvr>
                                    </p:animMotion>
                                  </p:childTnLst>
                                </p:cTn>
                              </p:par>
                              <p:par>
                                <p:cTn id="81" presetID="10"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2000"/>
                                        <p:tgtEl>
                                          <p:spTgt spid="35"/>
                                        </p:tgtEl>
                                      </p:cBhvr>
                                    </p:animEffect>
                                  </p:childTnLst>
                                </p:cTn>
                              </p:par>
                              <p:par>
                                <p:cTn id="84" presetID="35" presetClass="path" presetSubtype="0" repeatCount="indefinite" accel="50000" decel="50000" fill="hold" grpId="1" nodeType="withEffect">
                                  <p:stCondLst>
                                    <p:cond delay="0"/>
                                  </p:stCondLst>
                                  <p:childTnLst>
                                    <p:animMotion origin="layout" path="M 0 0  L -0.25 0  E" pathEditMode="relative" ptsTypes="">
                                      <p:cBhvr>
                                        <p:cTn id="85" dur="5000" fill="hold"/>
                                        <p:tgtEl>
                                          <p:spTgt spid="35"/>
                                        </p:tgtEl>
                                        <p:attrNameLst>
                                          <p:attrName>ppt_x</p:attrName>
                                          <p:attrName>ppt_y</p:attrName>
                                        </p:attrNameLst>
                                      </p:cBhvr>
                                    </p:animMotion>
                                  </p:childTnLst>
                                </p:cTn>
                              </p:par>
                              <p:par>
                                <p:cTn id="86" presetID="10" presetClass="entr" presetSubtype="0" fill="hold" nodeType="with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fade">
                                      <p:cBhvr>
                                        <p:cTn id="88" dur="2000"/>
                                        <p:tgtEl>
                                          <p:spTgt spid="39"/>
                                        </p:tgtEl>
                                      </p:cBhvr>
                                    </p:animEffect>
                                  </p:childTnLst>
                                </p:cTn>
                              </p:par>
                              <p:par>
                                <p:cTn id="89" presetID="10" presetClass="entr" presetSubtype="0" fill="hold" nodeType="with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fade">
                                      <p:cBhvr>
                                        <p:cTn id="91" dur="2000"/>
                                        <p:tgtEl>
                                          <p:spTgt spid="40"/>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1"/>
                                        </p:tgtEl>
                                        <p:attrNameLst>
                                          <p:attrName>style.visibility</p:attrName>
                                        </p:attrNameLst>
                                      </p:cBhvr>
                                      <p:to>
                                        <p:strVal val="visible"/>
                                      </p:to>
                                    </p:set>
                                    <p:animEffect transition="in" filter="fade">
                                      <p:cBhvr>
                                        <p:cTn id="94" dur="2000"/>
                                        <p:tgtEl>
                                          <p:spTgt spid="41"/>
                                        </p:tgtEl>
                                      </p:cBhvr>
                                    </p:animEffect>
                                  </p:childTnLst>
                                </p:cTn>
                              </p:par>
                              <p:par>
                                <p:cTn id="95" presetID="35" presetClass="path" presetSubtype="0" repeatCount="indefinite" accel="50000" decel="50000" fill="hold" grpId="1" nodeType="withEffect">
                                  <p:stCondLst>
                                    <p:cond delay="0"/>
                                  </p:stCondLst>
                                  <p:childTnLst>
                                    <p:animMotion origin="layout" path="M 0 0  L -0.25 0  E" pathEditMode="relative" ptsTypes="">
                                      <p:cBhvr>
                                        <p:cTn id="96" dur="5000" fill="hold"/>
                                        <p:tgtEl>
                                          <p:spTgt spid="41"/>
                                        </p:tgtEl>
                                        <p:attrNameLst>
                                          <p:attrName>ppt_x</p:attrName>
                                          <p:attrName>ppt_y</p:attrName>
                                        </p:attrNameLst>
                                      </p:cBhvr>
                                    </p:animMotion>
                                  </p:childTnLst>
                                </p:cTn>
                              </p:par>
                              <p:par>
                                <p:cTn id="97" presetID="10" presetClass="entr" presetSubtype="0" fill="hold" grpId="0" nodeType="with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fade">
                                      <p:cBhvr>
                                        <p:cTn id="99" dur="2000"/>
                                        <p:tgtEl>
                                          <p:spTgt spid="42"/>
                                        </p:tgtEl>
                                      </p:cBhvr>
                                    </p:animEffect>
                                  </p:childTnLst>
                                </p:cTn>
                              </p:par>
                              <p:par>
                                <p:cTn id="100" presetID="35" presetClass="path" presetSubtype="0" repeatCount="indefinite" accel="50000" decel="50000" fill="hold" grpId="1" nodeType="withEffect">
                                  <p:stCondLst>
                                    <p:cond delay="0"/>
                                  </p:stCondLst>
                                  <p:childTnLst>
                                    <p:animMotion origin="layout" path="M 0 0  L -0.25 0  E" pathEditMode="relative" ptsTypes="">
                                      <p:cBhvr>
                                        <p:cTn id="101" dur="5000" fill="hold"/>
                                        <p:tgtEl>
                                          <p:spTgt spid="42"/>
                                        </p:tgtEl>
                                        <p:attrNameLst>
                                          <p:attrName>ppt_x</p:attrName>
                                          <p:attrName>ppt_y</p:attrName>
                                        </p:attrNameLst>
                                      </p:cBhvr>
                                    </p:animMotion>
                                  </p:childTnLst>
                                </p:cTn>
                              </p:par>
                              <p:par>
                                <p:cTn id="102" presetID="10" presetClass="entr" presetSubtype="0" fill="hold" grpId="0" nodeType="withEffect">
                                  <p:stCondLst>
                                    <p:cond delay="0"/>
                                  </p:stCondLst>
                                  <p:childTnLst>
                                    <p:set>
                                      <p:cBhvr>
                                        <p:cTn id="103" dur="1" fill="hold">
                                          <p:stCondLst>
                                            <p:cond delay="0"/>
                                          </p:stCondLst>
                                        </p:cTn>
                                        <p:tgtEl>
                                          <p:spTgt spid="43"/>
                                        </p:tgtEl>
                                        <p:attrNameLst>
                                          <p:attrName>style.visibility</p:attrName>
                                        </p:attrNameLst>
                                      </p:cBhvr>
                                      <p:to>
                                        <p:strVal val="visible"/>
                                      </p:to>
                                    </p:set>
                                    <p:animEffect transition="in" filter="fade">
                                      <p:cBhvr>
                                        <p:cTn id="104" dur="2000"/>
                                        <p:tgtEl>
                                          <p:spTgt spid="43"/>
                                        </p:tgtEl>
                                      </p:cBhvr>
                                    </p:animEffect>
                                  </p:childTnLst>
                                </p:cTn>
                              </p:par>
                              <p:par>
                                <p:cTn id="105" presetID="35" presetClass="path" presetSubtype="0" repeatCount="indefinite" accel="50000" decel="50000" fill="hold" grpId="1" nodeType="withEffect">
                                  <p:stCondLst>
                                    <p:cond delay="0"/>
                                  </p:stCondLst>
                                  <p:childTnLst>
                                    <p:animMotion origin="layout" path="M 0 0  L -0.25 0  E" pathEditMode="relative" ptsTypes="">
                                      <p:cBhvr>
                                        <p:cTn id="106" dur="5000" fill="hold"/>
                                        <p:tgtEl>
                                          <p:spTgt spid="43"/>
                                        </p:tgtEl>
                                        <p:attrNameLst>
                                          <p:attrName>ppt_x</p:attrName>
                                          <p:attrName>ppt_y</p:attrName>
                                        </p:attrNameLst>
                                      </p:cBhvr>
                                    </p:animMotion>
                                  </p:childTnLst>
                                </p:cTn>
                              </p:par>
                              <p:par>
                                <p:cTn id="107" presetID="10" presetClass="entr" presetSubtype="0" fill="hold" grpId="0" nodeType="withEffect">
                                  <p:stCondLst>
                                    <p:cond delay="0"/>
                                  </p:stCondLst>
                                  <p:childTnLst>
                                    <p:set>
                                      <p:cBhvr>
                                        <p:cTn id="108" dur="1" fill="hold">
                                          <p:stCondLst>
                                            <p:cond delay="0"/>
                                          </p:stCondLst>
                                        </p:cTn>
                                        <p:tgtEl>
                                          <p:spTgt spid="44"/>
                                        </p:tgtEl>
                                        <p:attrNameLst>
                                          <p:attrName>style.visibility</p:attrName>
                                        </p:attrNameLst>
                                      </p:cBhvr>
                                      <p:to>
                                        <p:strVal val="visible"/>
                                      </p:to>
                                    </p:set>
                                    <p:animEffect transition="in" filter="fade">
                                      <p:cBhvr>
                                        <p:cTn id="109" dur="2000"/>
                                        <p:tgtEl>
                                          <p:spTgt spid="44"/>
                                        </p:tgtEl>
                                      </p:cBhvr>
                                    </p:animEffect>
                                  </p:childTnLst>
                                </p:cTn>
                              </p:par>
                              <p:par>
                                <p:cTn id="110" presetID="35" presetClass="path" presetSubtype="0" repeatCount="indefinite" accel="50000" decel="50000" fill="hold" grpId="1" nodeType="withEffect">
                                  <p:stCondLst>
                                    <p:cond delay="0"/>
                                  </p:stCondLst>
                                  <p:childTnLst>
                                    <p:animMotion origin="layout" path="M 0 0  L -0.25 0  E" pathEditMode="relative" ptsTypes="">
                                      <p:cBhvr>
                                        <p:cTn id="111" dur="5000" fill="hold"/>
                                        <p:tgtEl>
                                          <p:spTgt spid="44"/>
                                        </p:tgtEl>
                                        <p:attrNameLst>
                                          <p:attrName>ppt_x</p:attrName>
                                          <p:attrName>ppt_y</p:attrName>
                                        </p:attrNameLst>
                                      </p:cBhvr>
                                    </p:animMotion>
                                  </p:childTnLst>
                                </p:cTn>
                              </p:par>
                              <p:par>
                                <p:cTn id="112" presetID="10" presetClass="entr" presetSubtype="0" fill="hold" grpId="0" nodeType="with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fade">
                                      <p:cBhvr>
                                        <p:cTn id="114" dur="2000"/>
                                        <p:tgtEl>
                                          <p:spTgt spid="45"/>
                                        </p:tgtEl>
                                      </p:cBhvr>
                                    </p:animEffect>
                                  </p:childTnLst>
                                </p:cTn>
                              </p:par>
                              <p:par>
                                <p:cTn id="115" presetID="35" presetClass="path" presetSubtype="0" repeatCount="indefinite" accel="50000" decel="50000" fill="hold" grpId="1" nodeType="withEffect">
                                  <p:stCondLst>
                                    <p:cond delay="0"/>
                                  </p:stCondLst>
                                  <p:childTnLst>
                                    <p:animMotion origin="layout" path="M 0 0  L -0.25 0  E" pathEditMode="relative" ptsTypes="">
                                      <p:cBhvr>
                                        <p:cTn id="116" dur="5000" fill="hold"/>
                                        <p:tgtEl>
                                          <p:spTgt spid="45"/>
                                        </p:tgtEl>
                                        <p:attrNameLst>
                                          <p:attrName>ppt_x</p:attrName>
                                          <p:attrName>ppt_y</p:attrName>
                                        </p:attrNameLst>
                                      </p:cBhvr>
                                    </p:animMotion>
                                  </p:childTnLst>
                                </p:cTn>
                              </p:par>
                              <p:par>
                                <p:cTn id="117" presetID="10" presetClass="entr" presetSubtype="0" fill="hold" nodeType="withEffect">
                                  <p:stCondLst>
                                    <p:cond delay="0"/>
                                  </p:stCondLst>
                                  <p:childTnLst>
                                    <p:set>
                                      <p:cBhvr>
                                        <p:cTn id="118" dur="1" fill="hold">
                                          <p:stCondLst>
                                            <p:cond delay="0"/>
                                          </p:stCondLst>
                                        </p:cTn>
                                        <p:tgtEl>
                                          <p:spTgt spid="46"/>
                                        </p:tgtEl>
                                        <p:attrNameLst>
                                          <p:attrName>style.visibility</p:attrName>
                                        </p:attrNameLst>
                                      </p:cBhvr>
                                      <p:to>
                                        <p:strVal val="visible"/>
                                      </p:to>
                                    </p:set>
                                    <p:animEffect transition="in" filter="fade">
                                      <p:cBhvr>
                                        <p:cTn id="119" dur="2000"/>
                                        <p:tgtEl>
                                          <p:spTgt spid="46"/>
                                        </p:tgtEl>
                                      </p:cBhvr>
                                    </p:animEffect>
                                  </p:childTnLst>
                                </p:cTn>
                              </p:par>
                              <p:par>
                                <p:cTn id="120" presetID="10" presetClass="entr" presetSubtype="0" fill="hold" nodeType="withEffect">
                                  <p:stCondLst>
                                    <p:cond delay="0"/>
                                  </p:stCondLst>
                                  <p:childTnLst>
                                    <p:set>
                                      <p:cBhvr>
                                        <p:cTn id="121" dur="1" fill="hold">
                                          <p:stCondLst>
                                            <p:cond delay="0"/>
                                          </p:stCondLst>
                                        </p:cTn>
                                        <p:tgtEl>
                                          <p:spTgt spid="47"/>
                                        </p:tgtEl>
                                        <p:attrNameLst>
                                          <p:attrName>style.visibility</p:attrName>
                                        </p:attrNameLst>
                                      </p:cBhvr>
                                      <p:to>
                                        <p:strVal val="visible"/>
                                      </p:to>
                                    </p:set>
                                    <p:animEffect transition="in" filter="fade">
                                      <p:cBhvr>
                                        <p:cTn id="122" dur="2000"/>
                                        <p:tgtEl>
                                          <p:spTgt spid="47"/>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48"/>
                                        </p:tgtEl>
                                        <p:attrNameLst>
                                          <p:attrName>style.visibility</p:attrName>
                                        </p:attrNameLst>
                                      </p:cBhvr>
                                      <p:to>
                                        <p:strVal val="visible"/>
                                      </p:to>
                                    </p:set>
                                    <p:animEffect transition="in" filter="fade">
                                      <p:cBhvr>
                                        <p:cTn id="125" dur="2000"/>
                                        <p:tgtEl>
                                          <p:spTgt spid="48"/>
                                        </p:tgtEl>
                                      </p:cBhvr>
                                    </p:animEffect>
                                  </p:childTnLst>
                                </p:cTn>
                              </p:par>
                              <p:par>
                                <p:cTn id="126" presetID="35" presetClass="path" presetSubtype="0" repeatCount="indefinite" accel="50000" decel="50000" fill="hold" grpId="1" nodeType="withEffect">
                                  <p:stCondLst>
                                    <p:cond delay="0"/>
                                  </p:stCondLst>
                                  <p:childTnLst>
                                    <p:animMotion origin="layout" path="M 0 0  L -0.25 0  E" pathEditMode="relative" ptsTypes="">
                                      <p:cBhvr>
                                        <p:cTn id="127" dur="5000" fill="hold"/>
                                        <p:tgtEl>
                                          <p:spTgt spid="48"/>
                                        </p:tgtEl>
                                        <p:attrNameLst>
                                          <p:attrName>ppt_x</p:attrName>
                                          <p:attrName>ppt_y</p:attrName>
                                        </p:attrNameLst>
                                      </p:cBhvr>
                                    </p:animMotion>
                                  </p:childTnLst>
                                </p:cTn>
                              </p:par>
                              <p:par>
                                <p:cTn id="128" presetID="10" presetClass="entr" presetSubtype="0" fill="hold" grpId="0" nodeType="withEffect">
                                  <p:stCondLst>
                                    <p:cond delay="0"/>
                                  </p:stCondLst>
                                  <p:childTnLst>
                                    <p:set>
                                      <p:cBhvr>
                                        <p:cTn id="129" dur="1" fill="hold">
                                          <p:stCondLst>
                                            <p:cond delay="0"/>
                                          </p:stCondLst>
                                        </p:cTn>
                                        <p:tgtEl>
                                          <p:spTgt spid="49"/>
                                        </p:tgtEl>
                                        <p:attrNameLst>
                                          <p:attrName>style.visibility</p:attrName>
                                        </p:attrNameLst>
                                      </p:cBhvr>
                                      <p:to>
                                        <p:strVal val="visible"/>
                                      </p:to>
                                    </p:set>
                                    <p:animEffect transition="in" filter="fade">
                                      <p:cBhvr>
                                        <p:cTn id="130" dur="2000"/>
                                        <p:tgtEl>
                                          <p:spTgt spid="49"/>
                                        </p:tgtEl>
                                      </p:cBhvr>
                                    </p:animEffect>
                                  </p:childTnLst>
                                </p:cTn>
                              </p:par>
                              <p:par>
                                <p:cTn id="131" presetID="35" presetClass="path" presetSubtype="0" repeatCount="indefinite" accel="50000" decel="50000" fill="hold" grpId="1" nodeType="withEffect">
                                  <p:stCondLst>
                                    <p:cond delay="0"/>
                                  </p:stCondLst>
                                  <p:childTnLst>
                                    <p:animMotion origin="layout" path="M 0 0  L -0.25 0  E" pathEditMode="relative" ptsTypes="">
                                      <p:cBhvr>
                                        <p:cTn id="132" dur="5000" fill="hold"/>
                                        <p:tgtEl>
                                          <p:spTgt spid="49"/>
                                        </p:tgtEl>
                                        <p:attrNameLst>
                                          <p:attrName>ppt_x</p:attrName>
                                          <p:attrName>ppt_y</p:attrName>
                                        </p:attrNameLst>
                                      </p:cBhvr>
                                    </p:animMotion>
                                  </p:childTnLst>
                                </p:cTn>
                              </p:par>
                              <p:par>
                                <p:cTn id="133" presetID="10" presetClass="entr" presetSubtype="0" fill="hold" grpId="0" nodeType="withEffect">
                                  <p:stCondLst>
                                    <p:cond delay="0"/>
                                  </p:stCondLst>
                                  <p:childTnLst>
                                    <p:set>
                                      <p:cBhvr>
                                        <p:cTn id="134" dur="1" fill="hold">
                                          <p:stCondLst>
                                            <p:cond delay="0"/>
                                          </p:stCondLst>
                                        </p:cTn>
                                        <p:tgtEl>
                                          <p:spTgt spid="50"/>
                                        </p:tgtEl>
                                        <p:attrNameLst>
                                          <p:attrName>style.visibility</p:attrName>
                                        </p:attrNameLst>
                                      </p:cBhvr>
                                      <p:to>
                                        <p:strVal val="visible"/>
                                      </p:to>
                                    </p:set>
                                    <p:animEffect transition="in" filter="fade">
                                      <p:cBhvr>
                                        <p:cTn id="135" dur="2000"/>
                                        <p:tgtEl>
                                          <p:spTgt spid="50"/>
                                        </p:tgtEl>
                                      </p:cBhvr>
                                    </p:animEffect>
                                  </p:childTnLst>
                                </p:cTn>
                              </p:par>
                              <p:par>
                                <p:cTn id="136" presetID="35" presetClass="path" presetSubtype="0" repeatCount="indefinite" accel="50000" decel="50000" fill="hold" grpId="1" nodeType="withEffect">
                                  <p:stCondLst>
                                    <p:cond delay="0"/>
                                  </p:stCondLst>
                                  <p:childTnLst>
                                    <p:animMotion origin="layout" path="M 0 0  L -0.25 0  E" pathEditMode="relative" ptsTypes="">
                                      <p:cBhvr>
                                        <p:cTn id="137" dur="5000" fill="hold"/>
                                        <p:tgtEl>
                                          <p:spTgt spid="50"/>
                                        </p:tgtEl>
                                        <p:attrNameLst>
                                          <p:attrName>ppt_x</p:attrName>
                                          <p:attrName>ppt_y</p:attrName>
                                        </p:attrNameLst>
                                      </p:cBhvr>
                                    </p:animMotion>
                                  </p:childTnLst>
                                </p:cTn>
                              </p:par>
                              <p:par>
                                <p:cTn id="138" presetID="10" presetClass="entr" presetSubtype="0" fill="hold" grpId="0" nodeType="with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2000"/>
                                        <p:tgtEl>
                                          <p:spTgt spid="51"/>
                                        </p:tgtEl>
                                      </p:cBhvr>
                                    </p:animEffect>
                                  </p:childTnLst>
                                </p:cTn>
                              </p:par>
                              <p:par>
                                <p:cTn id="141" presetID="35" presetClass="path" presetSubtype="0" repeatCount="indefinite" accel="50000" decel="50000" fill="hold" grpId="1" nodeType="withEffect">
                                  <p:stCondLst>
                                    <p:cond delay="0"/>
                                  </p:stCondLst>
                                  <p:childTnLst>
                                    <p:animMotion origin="layout" path="M 0 0  L -0.25 0  E" pathEditMode="relative" ptsTypes="">
                                      <p:cBhvr>
                                        <p:cTn id="142" dur="5000" fill="hold"/>
                                        <p:tgtEl>
                                          <p:spTgt spid="51"/>
                                        </p:tgtEl>
                                        <p:attrNameLst>
                                          <p:attrName>ppt_x</p:attrName>
                                          <p:attrName>ppt_y</p:attrName>
                                        </p:attrNameLst>
                                      </p:cBhvr>
                                    </p:animMotion>
                                  </p:childTnLst>
                                </p:cTn>
                              </p:par>
                              <p:par>
                                <p:cTn id="143" presetID="10" presetClass="entr" presetSubtype="0"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Effect transition="in" filter="fade">
                                      <p:cBhvr>
                                        <p:cTn id="145" dur="2000"/>
                                        <p:tgtEl>
                                          <p:spTgt spid="52"/>
                                        </p:tgtEl>
                                      </p:cBhvr>
                                    </p:animEffect>
                                  </p:childTnLst>
                                </p:cTn>
                              </p:par>
                              <p:par>
                                <p:cTn id="146" presetID="35" presetClass="path" presetSubtype="0" repeatCount="indefinite" accel="50000" decel="50000" fill="hold" grpId="1" nodeType="withEffect">
                                  <p:stCondLst>
                                    <p:cond delay="0"/>
                                  </p:stCondLst>
                                  <p:childTnLst>
                                    <p:animMotion origin="layout" path="M 0 0  L -0.25 0  E" pathEditMode="relative" ptsTypes="">
                                      <p:cBhvr>
                                        <p:cTn id="147" dur="5000" fill="hold"/>
                                        <p:tgtEl>
                                          <p:spTgt spid="52"/>
                                        </p:tgtEl>
                                        <p:attrNameLst>
                                          <p:attrName>ppt_x</p:attrName>
                                          <p:attrName>ppt_y</p:attrName>
                                        </p:attrNameLst>
                                      </p:cBhvr>
                                    </p:animMotion>
                                  </p:childTnLst>
                                </p:cTn>
                              </p:par>
                              <p:par>
                                <p:cTn id="148" presetID="10" presetClass="entr" presetSubtype="0" fill="hold" nodeType="withEffect">
                                  <p:stCondLst>
                                    <p:cond delay="0"/>
                                  </p:stCondLst>
                                  <p:childTnLst>
                                    <p:set>
                                      <p:cBhvr>
                                        <p:cTn id="149" dur="1" fill="hold">
                                          <p:stCondLst>
                                            <p:cond delay="0"/>
                                          </p:stCondLst>
                                        </p:cTn>
                                        <p:tgtEl>
                                          <p:spTgt spid="53"/>
                                        </p:tgtEl>
                                        <p:attrNameLst>
                                          <p:attrName>style.visibility</p:attrName>
                                        </p:attrNameLst>
                                      </p:cBhvr>
                                      <p:to>
                                        <p:strVal val="visible"/>
                                      </p:to>
                                    </p:set>
                                    <p:animEffect transition="in" filter="fade">
                                      <p:cBhvr>
                                        <p:cTn id="150" dur="2000"/>
                                        <p:tgtEl>
                                          <p:spTgt spid="53"/>
                                        </p:tgtEl>
                                      </p:cBhvr>
                                    </p:animEffect>
                                  </p:childTnLst>
                                </p:cTn>
                              </p:par>
                              <p:par>
                                <p:cTn id="151" presetID="10" presetClass="entr" presetSubtype="0" fill="hold" nodeType="withEffect">
                                  <p:stCondLst>
                                    <p:cond delay="0"/>
                                  </p:stCondLst>
                                  <p:childTnLst>
                                    <p:set>
                                      <p:cBhvr>
                                        <p:cTn id="152" dur="1" fill="hold">
                                          <p:stCondLst>
                                            <p:cond delay="0"/>
                                          </p:stCondLst>
                                        </p:cTn>
                                        <p:tgtEl>
                                          <p:spTgt spid="54"/>
                                        </p:tgtEl>
                                        <p:attrNameLst>
                                          <p:attrName>style.visibility</p:attrName>
                                        </p:attrNameLst>
                                      </p:cBhvr>
                                      <p:to>
                                        <p:strVal val="visible"/>
                                      </p:to>
                                    </p:set>
                                    <p:animEffect transition="in" filter="fade">
                                      <p:cBhvr>
                                        <p:cTn id="153" dur="2000"/>
                                        <p:tgtEl>
                                          <p:spTgt spid="54"/>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55"/>
                                        </p:tgtEl>
                                        <p:attrNameLst>
                                          <p:attrName>style.visibility</p:attrName>
                                        </p:attrNameLst>
                                      </p:cBhvr>
                                      <p:to>
                                        <p:strVal val="visible"/>
                                      </p:to>
                                    </p:set>
                                    <p:animEffect transition="in" filter="fade">
                                      <p:cBhvr>
                                        <p:cTn id="156" dur="2000"/>
                                        <p:tgtEl>
                                          <p:spTgt spid="55"/>
                                        </p:tgtEl>
                                      </p:cBhvr>
                                    </p:animEffect>
                                  </p:childTnLst>
                                </p:cTn>
                              </p:par>
                              <p:par>
                                <p:cTn id="157" presetID="35" presetClass="path" presetSubtype="0" repeatCount="indefinite" accel="50000" decel="50000" fill="hold" grpId="1" nodeType="withEffect">
                                  <p:stCondLst>
                                    <p:cond delay="0"/>
                                  </p:stCondLst>
                                  <p:childTnLst>
                                    <p:animMotion origin="layout" path="M 0 0  L -0.25 0  E" pathEditMode="relative" ptsTypes="">
                                      <p:cBhvr>
                                        <p:cTn id="158" dur="5000" fill="hold"/>
                                        <p:tgtEl>
                                          <p:spTgt spid="55"/>
                                        </p:tgtEl>
                                        <p:attrNameLst>
                                          <p:attrName>ppt_x</p:attrName>
                                          <p:attrName>ppt_y</p:attrName>
                                        </p:attrNameLst>
                                      </p:cBhvr>
                                    </p:animMotion>
                                  </p:childTnLst>
                                </p:cTn>
                              </p:par>
                              <p:par>
                                <p:cTn id="159" presetID="10" presetClass="entr" presetSubtype="0" fill="hold" grpId="0" nodeType="withEffect">
                                  <p:stCondLst>
                                    <p:cond delay="0"/>
                                  </p:stCondLst>
                                  <p:childTnLst>
                                    <p:set>
                                      <p:cBhvr>
                                        <p:cTn id="160" dur="1" fill="hold">
                                          <p:stCondLst>
                                            <p:cond delay="0"/>
                                          </p:stCondLst>
                                        </p:cTn>
                                        <p:tgtEl>
                                          <p:spTgt spid="56"/>
                                        </p:tgtEl>
                                        <p:attrNameLst>
                                          <p:attrName>style.visibility</p:attrName>
                                        </p:attrNameLst>
                                      </p:cBhvr>
                                      <p:to>
                                        <p:strVal val="visible"/>
                                      </p:to>
                                    </p:set>
                                    <p:animEffect transition="in" filter="fade">
                                      <p:cBhvr>
                                        <p:cTn id="161" dur="2000"/>
                                        <p:tgtEl>
                                          <p:spTgt spid="56"/>
                                        </p:tgtEl>
                                      </p:cBhvr>
                                    </p:animEffect>
                                  </p:childTnLst>
                                </p:cTn>
                              </p:par>
                              <p:par>
                                <p:cTn id="162" presetID="35" presetClass="path" presetSubtype="0" repeatCount="indefinite" accel="50000" decel="50000" fill="hold" grpId="1" nodeType="withEffect">
                                  <p:stCondLst>
                                    <p:cond delay="0"/>
                                  </p:stCondLst>
                                  <p:childTnLst>
                                    <p:animMotion origin="layout" path="M 0 0  L -0.25 0  E" pathEditMode="relative" ptsTypes="">
                                      <p:cBhvr>
                                        <p:cTn id="163" dur="5000" fill="hold"/>
                                        <p:tgtEl>
                                          <p:spTgt spid="56"/>
                                        </p:tgtEl>
                                        <p:attrNameLst>
                                          <p:attrName>ppt_x</p:attrName>
                                          <p:attrName>ppt_y</p:attrName>
                                        </p:attrNameLst>
                                      </p:cBhvr>
                                    </p:animMotion>
                                  </p:childTnLst>
                                </p:cTn>
                              </p:par>
                              <p:par>
                                <p:cTn id="164" presetID="10" presetClass="entr" presetSubtype="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Effect transition="in" filter="fade">
                                      <p:cBhvr>
                                        <p:cTn id="166" dur="2000"/>
                                        <p:tgtEl>
                                          <p:spTgt spid="57"/>
                                        </p:tgtEl>
                                      </p:cBhvr>
                                    </p:animEffect>
                                  </p:childTnLst>
                                </p:cTn>
                              </p:par>
                              <p:par>
                                <p:cTn id="167" presetID="35" presetClass="path" presetSubtype="0" repeatCount="indefinite" accel="50000" decel="50000" fill="hold" grpId="1" nodeType="withEffect">
                                  <p:stCondLst>
                                    <p:cond delay="0"/>
                                  </p:stCondLst>
                                  <p:childTnLst>
                                    <p:animMotion origin="layout" path="M 0 0  L -0.25 0  E" pathEditMode="relative" ptsTypes="">
                                      <p:cBhvr>
                                        <p:cTn id="168" dur="5000" fill="hold"/>
                                        <p:tgtEl>
                                          <p:spTgt spid="57"/>
                                        </p:tgtEl>
                                        <p:attrNameLst>
                                          <p:attrName>ppt_x</p:attrName>
                                          <p:attrName>ppt_y</p:attrName>
                                        </p:attrNameLst>
                                      </p:cBhvr>
                                    </p:animMotion>
                                  </p:childTnLst>
                                </p:cTn>
                              </p:par>
                              <p:par>
                                <p:cTn id="169" presetID="10" presetClass="entr" presetSubtype="0" fill="hold" grpId="0" nodeType="withEffect">
                                  <p:stCondLst>
                                    <p:cond delay="0"/>
                                  </p:stCondLst>
                                  <p:childTnLst>
                                    <p:set>
                                      <p:cBhvr>
                                        <p:cTn id="170" dur="1" fill="hold">
                                          <p:stCondLst>
                                            <p:cond delay="0"/>
                                          </p:stCondLst>
                                        </p:cTn>
                                        <p:tgtEl>
                                          <p:spTgt spid="58"/>
                                        </p:tgtEl>
                                        <p:attrNameLst>
                                          <p:attrName>style.visibility</p:attrName>
                                        </p:attrNameLst>
                                      </p:cBhvr>
                                      <p:to>
                                        <p:strVal val="visible"/>
                                      </p:to>
                                    </p:set>
                                    <p:animEffect transition="in" filter="fade">
                                      <p:cBhvr>
                                        <p:cTn id="171" dur="2000"/>
                                        <p:tgtEl>
                                          <p:spTgt spid="58"/>
                                        </p:tgtEl>
                                      </p:cBhvr>
                                    </p:animEffect>
                                  </p:childTnLst>
                                </p:cTn>
                              </p:par>
                              <p:par>
                                <p:cTn id="172" presetID="35" presetClass="path" presetSubtype="0" repeatCount="indefinite" accel="50000" decel="50000" fill="hold" grpId="1" nodeType="withEffect">
                                  <p:stCondLst>
                                    <p:cond delay="0"/>
                                  </p:stCondLst>
                                  <p:childTnLst>
                                    <p:animMotion origin="layout" path="M 0 0  L -0.25 0  E" pathEditMode="relative" ptsTypes="">
                                      <p:cBhvr>
                                        <p:cTn id="173" dur="5000" fill="hold"/>
                                        <p:tgtEl>
                                          <p:spTgt spid="58"/>
                                        </p:tgtEl>
                                        <p:attrNameLst>
                                          <p:attrName>ppt_x</p:attrName>
                                          <p:attrName>ppt_y</p:attrName>
                                        </p:attrNameLst>
                                      </p:cBhvr>
                                    </p:animMotion>
                                  </p:childTnLst>
                                </p:cTn>
                              </p:par>
                              <p:par>
                                <p:cTn id="174" presetID="10" presetClass="entr" presetSubtype="0" fill="hold" grpId="0" nodeType="withEffect">
                                  <p:stCondLst>
                                    <p:cond delay="0"/>
                                  </p:stCondLst>
                                  <p:childTnLst>
                                    <p:set>
                                      <p:cBhvr>
                                        <p:cTn id="175" dur="1" fill="hold">
                                          <p:stCondLst>
                                            <p:cond delay="0"/>
                                          </p:stCondLst>
                                        </p:cTn>
                                        <p:tgtEl>
                                          <p:spTgt spid="59"/>
                                        </p:tgtEl>
                                        <p:attrNameLst>
                                          <p:attrName>style.visibility</p:attrName>
                                        </p:attrNameLst>
                                      </p:cBhvr>
                                      <p:to>
                                        <p:strVal val="visible"/>
                                      </p:to>
                                    </p:set>
                                    <p:animEffect transition="in" filter="fade">
                                      <p:cBhvr>
                                        <p:cTn id="176" dur="2000"/>
                                        <p:tgtEl>
                                          <p:spTgt spid="59"/>
                                        </p:tgtEl>
                                      </p:cBhvr>
                                    </p:animEffect>
                                  </p:childTnLst>
                                </p:cTn>
                              </p:par>
                              <p:par>
                                <p:cTn id="177" presetID="35" presetClass="path" presetSubtype="0" repeatCount="indefinite" accel="50000" decel="50000" fill="hold" grpId="1" nodeType="withEffect">
                                  <p:stCondLst>
                                    <p:cond delay="0"/>
                                  </p:stCondLst>
                                  <p:childTnLst>
                                    <p:animMotion origin="layout" path="M 0 0  L -0.25 0  E" pathEditMode="relative" ptsTypes="">
                                      <p:cBhvr>
                                        <p:cTn id="178" dur="5000" fill="hold"/>
                                        <p:tgtEl>
                                          <p:spTgt spid="59"/>
                                        </p:tgtEl>
                                        <p:attrNameLst>
                                          <p:attrName>ppt_x</p:attrName>
                                          <p:attrName>ppt_y</p:attrName>
                                        </p:attrNameLst>
                                      </p:cBhvr>
                                    </p:animMotion>
                                  </p:childTnLst>
                                </p:cTn>
                              </p:par>
                            </p:childTnLst>
                          </p:cTn>
                        </p:par>
                      </p:childTnLst>
                    </p:cTn>
                  </p:par>
                  <p:par>
                    <p:cTn id="179" fill="hold">
                      <p:stCondLst>
                        <p:cond delay="indefinite"/>
                      </p:stCondLst>
                      <p:childTnLst>
                        <p:par>
                          <p:cTn id="180" fill="hold">
                            <p:stCondLst>
                              <p:cond delay="0"/>
                            </p:stCondLst>
                            <p:childTnLst>
                              <p:par>
                                <p:cTn id="181" presetID="10" presetClass="entr" presetSubtype="0" fill="hold" grpId="0" nodeType="clickEffect">
                                  <p:stCondLst>
                                    <p:cond delay="0"/>
                                  </p:stCondLst>
                                  <p:childTnLst>
                                    <p:set>
                                      <p:cBhvr>
                                        <p:cTn id="182" dur="1" fill="hold">
                                          <p:stCondLst>
                                            <p:cond delay="0"/>
                                          </p:stCondLst>
                                        </p:cTn>
                                        <p:tgtEl>
                                          <p:spTgt spid="36">
                                            <p:txEl>
                                              <p:pRg st="0" end="0"/>
                                            </p:txEl>
                                          </p:spTgt>
                                        </p:tgtEl>
                                        <p:attrNameLst>
                                          <p:attrName>style.visibility</p:attrName>
                                        </p:attrNameLst>
                                      </p:cBhvr>
                                      <p:to>
                                        <p:strVal val="visible"/>
                                      </p:to>
                                    </p:set>
                                    <p:animEffect transition="in" filter="fade">
                                      <p:cBhvr>
                                        <p:cTn id="183" dur="20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9" grpId="0" animBg="1"/>
      <p:bldP spid="19" grpId="1" animBg="1"/>
      <p:bldP spid="22" grpId="0" animBg="1"/>
      <p:bldP spid="22" grpId="1" animBg="1"/>
      <p:bldP spid="24" grpId="0" animBg="1"/>
      <p:bldP spid="24" grpId="1" animBg="1"/>
      <p:bldP spid="26" grpId="0" animBg="1"/>
      <p:bldP spid="26"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25" grpId="0" build="allAtOnce"/>
      <p:bldP spid="27" grpId="0" build="allAtOnce"/>
      <p:bldP spid="28" grpId="0" build="allAtOnce"/>
      <p:bldP spid="36" grpId="0" build="allAtOnce"/>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714480" y="1000108"/>
            <a:ext cx="1928826" cy="857256"/>
          </a:xfrm>
          <a:prstGeom prst="roundRect">
            <a:avLst/>
          </a:prstGeom>
          <a:solidFill>
            <a:schemeClr val="tx2">
              <a:lumMod val="60000"/>
              <a:lumOff val="40000"/>
            </a:schemeClr>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CSA</a:t>
            </a:r>
          </a:p>
          <a:p>
            <a:pPr algn="ctr"/>
            <a:r>
              <a:rPr lang="en-US" sz="3200" b="1" dirty="0" smtClean="0"/>
              <a:t> Veins</a:t>
            </a:r>
            <a:endParaRPr lang="ar-IQ" sz="3200" b="1" dirty="0"/>
          </a:p>
        </p:txBody>
      </p:sp>
      <p:sp>
        <p:nvSpPr>
          <p:cNvPr id="5" name="مستطيل مستدير الزوايا 4"/>
          <p:cNvSpPr/>
          <p:nvPr/>
        </p:nvSpPr>
        <p:spPr>
          <a:xfrm>
            <a:off x="5500694" y="1000108"/>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CSA Arteries</a:t>
            </a:r>
            <a:endParaRPr lang="ar-IQ" sz="3200" b="1" dirty="0"/>
          </a:p>
        </p:txBody>
      </p:sp>
      <p:pic>
        <p:nvPicPr>
          <p:cNvPr id="8" name="صورة 7" descr="download.jpg"/>
          <p:cNvPicPr>
            <a:picLocks noChangeAspect="1"/>
          </p:cNvPicPr>
          <p:nvPr/>
        </p:nvPicPr>
        <p:blipFill>
          <a:blip r:embed="rId3" cstate="print"/>
          <a:stretch>
            <a:fillRect/>
          </a:stretch>
        </p:blipFill>
        <p:spPr>
          <a:xfrm>
            <a:off x="6153166" y="2862276"/>
            <a:ext cx="704850" cy="2495550"/>
          </a:xfrm>
          <a:prstGeom prst="rect">
            <a:avLst/>
          </a:prstGeom>
        </p:spPr>
      </p:pic>
      <p:pic>
        <p:nvPicPr>
          <p:cNvPr id="9" name="صورة 8" descr="images.jpg"/>
          <p:cNvPicPr>
            <a:picLocks noChangeAspect="1"/>
          </p:cNvPicPr>
          <p:nvPr/>
        </p:nvPicPr>
        <p:blipFill>
          <a:blip r:embed="rId4" cstate="print"/>
          <a:stretch>
            <a:fillRect/>
          </a:stretch>
        </p:blipFill>
        <p:spPr>
          <a:xfrm>
            <a:off x="1714480" y="2740306"/>
            <a:ext cx="2000264" cy="2831834"/>
          </a:xfrm>
          <a:prstGeom prst="rect">
            <a:avLst/>
          </a:prstGeom>
        </p:spPr>
      </p:pic>
      <p:cxnSp>
        <p:nvCxnSpPr>
          <p:cNvPr id="12" name="رابط كسهم مستقيم 11"/>
          <p:cNvCxnSpPr/>
          <p:nvPr/>
        </p:nvCxnSpPr>
        <p:spPr>
          <a:xfrm>
            <a:off x="1857356" y="4572008"/>
            <a:ext cx="1643074" cy="1588"/>
          </a:xfrm>
          <a:prstGeom prst="straightConnector1">
            <a:avLst/>
          </a:prstGeom>
          <a:ln w="63500">
            <a:solidFill>
              <a:srgbClr val="F1DDF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a:off x="6143636" y="4500570"/>
            <a:ext cx="714380" cy="1588"/>
          </a:xfrm>
          <a:prstGeom prst="straightConnector1">
            <a:avLst/>
          </a:prstGeom>
          <a:ln w="63500">
            <a:solidFill>
              <a:srgbClr val="F1DDF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pic>
        <p:nvPicPr>
          <p:cNvPr id="20" name="صورة 19" descr="Untitled.png"/>
          <p:cNvPicPr>
            <a:picLocks noChangeAspect="1"/>
          </p:cNvPicPr>
          <p:nvPr/>
        </p:nvPicPr>
        <p:blipFill>
          <a:blip r:embed="rId5" cstate="print"/>
          <a:stretch>
            <a:fillRect/>
          </a:stretch>
        </p:blipFill>
        <p:spPr>
          <a:xfrm>
            <a:off x="3643306" y="857232"/>
            <a:ext cx="1743319" cy="1338450"/>
          </a:xfrm>
          <a:prstGeom prst="rect">
            <a:avLst/>
          </a:prstGeom>
        </p:spPr>
      </p:pic>
      <p:pic>
        <p:nvPicPr>
          <p:cNvPr id="21" name="صورة 20" descr="Untitled.png"/>
          <p:cNvPicPr>
            <a:picLocks noChangeAspect="1"/>
          </p:cNvPicPr>
          <p:nvPr/>
        </p:nvPicPr>
        <p:blipFill>
          <a:blip r:embed="rId5" cstate="print"/>
          <a:stretch>
            <a:fillRect/>
          </a:stretch>
        </p:blipFill>
        <p:spPr>
          <a:xfrm>
            <a:off x="3795706" y="3857628"/>
            <a:ext cx="1743319" cy="1338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20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fade">
                                      <p:cBhvr>
                                        <p:cTn id="23" dur="2000"/>
                                        <p:tgtEl>
                                          <p:spTgt spid="5">
                                            <p:bg/>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fade">
                                      <p:cBhvr>
                                        <p:cTn id="26" dur="2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2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20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20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buFont typeface="Wingdings" pitchFamily="2" charset="2"/>
              <a:buChar char="q"/>
            </a:pPr>
            <a:r>
              <a:rPr lang="en-US" b="1" dirty="0" smtClean="0">
                <a:solidFill>
                  <a:srgbClr val="FF0000"/>
                </a:solidFill>
                <a:cs typeface="Arial" charset="0"/>
              </a:rPr>
              <a:t>Blood flow</a:t>
            </a:r>
            <a:endParaRPr lang="ar-IQ" dirty="0">
              <a:solidFill>
                <a:srgbClr val="FF0000"/>
              </a:solidFill>
            </a:endParaRPr>
          </a:p>
        </p:txBody>
      </p:sp>
      <p:sp>
        <p:nvSpPr>
          <p:cNvPr id="4" name="مستطيل مستدير الزوايا 3"/>
          <p:cNvSpPr/>
          <p:nvPr/>
        </p:nvSpPr>
        <p:spPr>
          <a:xfrm>
            <a:off x="2714612" y="1357298"/>
            <a:ext cx="4643470" cy="1071570"/>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000" b="1" dirty="0" smtClean="0"/>
              <a:t> F </a:t>
            </a:r>
            <a:r>
              <a:rPr lang="en-US" sz="4000" b="1" dirty="0" smtClean="0">
                <a:cs typeface="Arial" charset="0"/>
              </a:rPr>
              <a:t>= ∆p / R</a:t>
            </a:r>
            <a:endParaRPr lang="en-US" sz="4000" dirty="0" smtClean="0">
              <a:cs typeface="Arial" charset="0"/>
            </a:endParaRPr>
          </a:p>
        </p:txBody>
      </p:sp>
      <p:sp>
        <p:nvSpPr>
          <p:cNvPr id="7" name="مستطيل 6"/>
          <p:cNvSpPr/>
          <p:nvPr/>
        </p:nvSpPr>
        <p:spPr>
          <a:xfrm>
            <a:off x="1500166" y="2643182"/>
            <a:ext cx="420307" cy="707886"/>
          </a:xfrm>
          <a:prstGeom prst="rect">
            <a:avLst/>
          </a:prstGeom>
          <a:ln w="25400">
            <a:solidFill>
              <a:schemeClr val="tx1"/>
            </a:solidFill>
          </a:ln>
        </p:spPr>
        <p:txBody>
          <a:bodyPr wrap="none">
            <a:spAutoFit/>
          </a:bodyPr>
          <a:lstStyle/>
          <a:p>
            <a:r>
              <a:rPr lang="en-US" sz="4000" b="1" dirty="0" smtClean="0">
                <a:cs typeface="Arial" charset="0"/>
              </a:rPr>
              <a:t>F</a:t>
            </a:r>
            <a:endParaRPr lang="ar-IQ" dirty="0"/>
          </a:p>
        </p:txBody>
      </p:sp>
      <p:sp>
        <p:nvSpPr>
          <p:cNvPr id="9" name="مستطيل 8"/>
          <p:cNvSpPr/>
          <p:nvPr/>
        </p:nvSpPr>
        <p:spPr>
          <a:xfrm>
            <a:off x="1285852" y="3429000"/>
            <a:ext cx="756938" cy="707886"/>
          </a:xfrm>
          <a:prstGeom prst="rect">
            <a:avLst/>
          </a:prstGeom>
          <a:ln w="25400">
            <a:solidFill>
              <a:schemeClr val="tx1"/>
            </a:solidFill>
          </a:ln>
        </p:spPr>
        <p:txBody>
          <a:bodyPr wrap="none">
            <a:spAutoFit/>
          </a:bodyPr>
          <a:lstStyle/>
          <a:p>
            <a:r>
              <a:rPr lang="en-US" sz="4000" b="1" dirty="0" smtClean="0">
                <a:cs typeface="Arial" charset="0"/>
              </a:rPr>
              <a:t>∆p</a:t>
            </a:r>
            <a:endParaRPr lang="ar-IQ" dirty="0"/>
          </a:p>
        </p:txBody>
      </p:sp>
      <p:sp>
        <p:nvSpPr>
          <p:cNvPr id="10" name="مستطيل 9"/>
          <p:cNvSpPr/>
          <p:nvPr/>
        </p:nvSpPr>
        <p:spPr>
          <a:xfrm>
            <a:off x="1428728" y="4286256"/>
            <a:ext cx="473206" cy="707886"/>
          </a:xfrm>
          <a:prstGeom prst="rect">
            <a:avLst/>
          </a:prstGeom>
          <a:ln w="25400">
            <a:solidFill>
              <a:schemeClr val="tx1"/>
            </a:solidFill>
          </a:ln>
        </p:spPr>
        <p:txBody>
          <a:bodyPr wrap="none">
            <a:spAutoFit/>
          </a:bodyPr>
          <a:lstStyle/>
          <a:p>
            <a:r>
              <a:rPr lang="en-US" sz="4000" b="1" dirty="0" smtClean="0">
                <a:cs typeface="Arial" charset="0"/>
              </a:rPr>
              <a:t>R</a:t>
            </a:r>
            <a:endParaRPr lang="ar-IQ" dirty="0"/>
          </a:p>
        </p:txBody>
      </p:sp>
      <p:sp>
        <p:nvSpPr>
          <p:cNvPr id="11" name="مستطيل 10"/>
          <p:cNvSpPr/>
          <p:nvPr/>
        </p:nvSpPr>
        <p:spPr>
          <a:xfrm>
            <a:off x="2285984" y="2714620"/>
            <a:ext cx="2197589" cy="584775"/>
          </a:xfrm>
          <a:prstGeom prst="rect">
            <a:avLst/>
          </a:prstGeom>
        </p:spPr>
        <p:txBody>
          <a:bodyPr wrap="none">
            <a:spAutoFit/>
          </a:bodyPr>
          <a:lstStyle/>
          <a:p>
            <a:r>
              <a:rPr lang="en-US" sz="3200" b="1" dirty="0" smtClean="0"/>
              <a:t>Blood flow </a:t>
            </a:r>
            <a:endParaRPr lang="ar-IQ" sz="3200" b="1" dirty="0"/>
          </a:p>
        </p:txBody>
      </p:sp>
      <p:sp>
        <p:nvSpPr>
          <p:cNvPr id="12" name="مستطيل 11"/>
          <p:cNvSpPr/>
          <p:nvPr/>
        </p:nvSpPr>
        <p:spPr>
          <a:xfrm>
            <a:off x="2143108" y="3286124"/>
            <a:ext cx="6335004" cy="1077218"/>
          </a:xfrm>
          <a:prstGeom prst="rect">
            <a:avLst/>
          </a:prstGeom>
        </p:spPr>
        <p:txBody>
          <a:bodyPr wrap="none">
            <a:spAutoFit/>
          </a:bodyPr>
          <a:lstStyle/>
          <a:p>
            <a:pPr algn="l" rtl="0"/>
            <a:r>
              <a:rPr lang="en-US" sz="3200" b="1" dirty="0" smtClean="0"/>
              <a:t>The pressure difference (P1 - P2)</a:t>
            </a:r>
          </a:p>
          <a:p>
            <a:pPr algn="l" rtl="0"/>
            <a:r>
              <a:rPr lang="en-US" sz="3200" b="1" dirty="0" smtClean="0"/>
              <a:t> between the two ends of the vessel</a:t>
            </a:r>
          </a:p>
        </p:txBody>
      </p:sp>
      <p:sp>
        <p:nvSpPr>
          <p:cNvPr id="13" name="مستطيل 12"/>
          <p:cNvSpPr/>
          <p:nvPr/>
        </p:nvSpPr>
        <p:spPr>
          <a:xfrm>
            <a:off x="2285984" y="4357694"/>
            <a:ext cx="2617576" cy="584775"/>
          </a:xfrm>
          <a:prstGeom prst="rect">
            <a:avLst/>
          </a:prstGeom>
        </p:spPr>
        <p:txBody>
          <a:bodyPr wrap="none">
            <a:spAutoFit/>
          </a:bodyPr>
          <a:lstStyle/>
          <a:p>
            <a:r>
              <a:rPr lang="en-US" sz="3200" b="1" dirty="0" smtClean="0"/>
              <a:t>The resistance</a:t>
            </a:r>
            <a:endParaRPr lang="ar-IQ" sz="3200" b="1" dirty="0"/>
          </a:p>
        </p:txBody>
      </p:sp>
      <p:sp>
        <p:nvSpPr>
          <p:cNvPr id="18" name="مستطيل 17"/>
          <p:cNvSpPr/>
          <p:nvPr/>
        </p:nvSpPr>
        <p:spPr>
          <a:xfrm>
            <a:off x="2438384" y="5201679"/>
            <a:ext cx="2093843" cy="584775"/>
          </a:xfrm>
          <a:prstGeom prst="rect">
            <a:avLst/>
          </a:prstGeom>
        </p:spPr>
        <p:txBody>
          <a:bodyPr wrap="none">
            <a:spAutoFit/>
          </a:bodyPr>
          <a:lstStyle/>
          <a:p>
            <a:pPr algn="ctr" rtl="0"/>
            <a:r>
              <a:rPr lang="en-US" sz="3200" b="1" dirty="0" smtClean="0"/>
              <a:t> F </a:t>
            </a:r>
            <a:r>
              <a:rPr lang="en-US" sz="3200" b="1" dirty="0" smtClean="0">
                <a:cs typeface="Arial" charset="0"/>
              </a:rPr>
              <a:t>=    ∆p/ R</a:t>
            </a:r>
            <a:endParaRPr lang="en-US" sz="3200" dirty="0" smtClean="0">
              <a:cs typeface="Arial" charset="0"/>
            </a:endParaRPr>
          </a:p>
        </p:txBody>
      </p:sp>
      <p:sp>
        <p:nvSpPr>
          <p:cNvPr id="19" name="مستطيل 18"/>
          <p:cNvSpPr/>
          <p:nvPr/>
        </p:nvSpPr>
        <p:spPr>
          <a:xfrm>
            <a:off x="2928926" y="5072074"/>
            <a:ext cx="696024"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
        <p:nvSpPr>
          <p:cNvPr id="20" name="مستطيل 19"/>
          <p:cNvSpPr/>
          <p:nvPr/>
        </p:nvSpPr>
        <p:spPr>
          <a:xfrm>
            <a:off x="1928794" y="5072074"/>
            <a:ext cx="696024"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
        <p:nvSpPr>
          <p:cNvPr id="21" name="مستطيل 20"/>
          <p:cNvSpPr/>
          <p:nvPr/>
        </p:nvSpPr>
        <p:spPr>
          <a:xfrm>
            <a:off x="2438384" y="5987497"/>
            <a:ext cx="2093843" cy="584775"/>
          </a:xfrm>
          <a:prstGeom prst="rect">
            <a:avLst/>
          </a:prstGeom>
        </p:spPr>
        <p:txBody>
          <a:bodyPr wrap="none">
            <a:spAutoFit/>
          </a:bodyPr>
          <a:lstStyle/>
          <a:p>
            <a:pPr algn="ctr" rtl="0"/>
            <a:r>
              <a:rPr lang="en-US" sz="3200" b="1" dirty="0" smtClean="0"/>
              <a:t> F </a:t>
            </a:r>
            <a:r>
              <a:rPr lang="en-US" sz="3200" b="1" dirty="0" smtClean="0">
                <a:cs typeface="Arial" charset="0"/>
              </a:rPr>
              <a:t>= ∆p/    R</a:t>
            </a:r>
            <a:endParaRPr lang="en-US" sz="3200" dirty="0" smtClean="0">
              <a:cs typeface="Arial" charset="0"/>
            </a:endParaRPr>
          </a:p>
        </p:txBody>
      </p:sp>
      <p:sp>
        <p:nvSpPr>
          <p:cNvPr id="22" name="مستطيل 21"/>
          <p:cNvSpPr/>
          <p:nvPr/>
        </p:nvSpPr>
        <p:spPr>
          <a:xfrm>
            <a:off x="3714744" y="5786454"/>
            <a:ext cx="696024"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
        <p:nvSpPr>
          <p:cNvPr id="23" name="مستطيل 22"/>
          <p:cNvSpPr/>
          <p:nvPr/>
        </p:nvSpPr>
        <p:spPr>
          <a:xfrm rot="10952416">
            <a:off x="1945504" y="5872939"/>
            <a:ext cx="696024"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animEffect transition="in" filter="fade">
                                      <p:cBhvr>
                                        <p:cTn id="15" dur="2000"/>
                                        <p:tgtEl>
                                          <p:spTgt spid="7">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2000"/>
                                        <p:tgtEl>
                                          <p:spTgt spid="7">
                                            <p:txEl>
                                              <p:pRg st="0" end="0"/>
                                            </p:txEl>
                                          </p:spTgt>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200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Effect transition="in" filter="fade">
                                      <p:cBhvr>
                                        <p:cTn id="27" dur="2000"/>
                                        <p:tgtEl>
                                          <p:spTgt spid="9">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fade">
                                      <p:cBhvr>
                                        <p:cTn id="30" dur="2000"/>
                                        <p:tgtEl>
                                          <p:spTgt spid="9">
                                            <p:txEl>
                                              <p:pRg st="0" end="0"/>
                                            </p:txEl>
                                          </p:spTgt>
                                        </p:tgtEl>
                                      </p:cBhvr>
                                    </p:animEffect>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Effect transition="in" filter="fade">
                                      <p:cBhvr>
                                        <p:cTn id="34" dur="2000"/>
                                        <p:tgtEl>
                                          <p:spTgt spid="12">
                                            <p:txEl>
                                              <p:pRg st="0" end="0"/>
                                            </p:txEl>
                                          </p:spTgt>
                                        </p:tgtEl>
                                      </p:cBhvr>
                                    </p:animEffect>
                                  </p:childTnLst>
                                </p:cTn>
                              </p:par>
                            </p:childTnLst>
                          </p:cTn>
                        </p:par>
                        <p:par>
                          <p:cTn id="35" fill="hold">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12">
                                            <p:txEl>
                                              <p:pRg st="1" end="1"/>
                                            </p:txEl>
                                          </p:spTgt>
                                        </p:tgtEl>
                                        <p:attrNameLst>
                                          <p:attrName>style.visibility</p:attrName>
                                        </p:attrNameLst>
                                      </p:cBhvr>
                                      <p:to>
                                        <p:strVal val="visible"/>
                                      </p:to>
                                    </p:set>
                                    <p:animEffect transition="in" filter="fade">
                                      <p:cBhvr>
                                        <p:cTn id="38" dur="2000"/>
                                        <p:tgtEl>
                                          <p:spTgt spid="12">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0">
                                            <p:bg/>
                                          </p:spTgt>
                                        </p:tgtEl>
                                        <p:attrNameLst>
                                          <p:attrName>style.visibility</p:attrName>
                                        </p:attrNameLst>
                                      </p:cBhvr>
                                      <p:to>
                                        <p:strVal val="visible"/>
                                      </p:to>
                                    </p:set>
                                    <p:animEffect transition="in" filter="fade">
                                      <p:cBhvr>
                                        <p:cTn id="43" dur="2000"/>
                                        <p:tgtEl>
                                          <p:spTgt spid="10">
                                            <p:bg/>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
                                            <p:txEl>
                                              <p:pRg st="0" end="0"/>
                                            </p:txEl>
                                          </p:spTgt>
                                        </p:tgtEl>
                                        <p:attrNameLst>
                                          <p:attrName>style.visibility</p:attrName>
                                        </p:attrNameLst>
                                      </p:cBhvr>
                                      <p:to>
                                        <p:strVal val="visible"/>
                                      </p:to>
                                    </p:set>
                                    <p:animEffect transition="in" filter="fade">
                                      <p:cBhvr>
                                        <p:cTn id="46" dur="2000"/>
                                        <p:tgtEl>
                                          <p:spTgt spid="10">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3">
                                            <p:txEl>
                                              <p:pRg st="0" end="0"/>
                                            </p:txEl>
                                          </p:spTgt>
                                        </p:tgtEl>
                                        <p:attrNameLst>
                                          <p:attrName>style.visibility</p:attrName>
                                        </p:attrNameLst>
                                      </p:cBhvr>
                                      <p:to>
                                        <p:strVal val="visible"/>
                                      </p:to>
                                    </p:set>
                                    <p:animEffect transition="in" filter="fade">
                                      <p:cBhvr>
                                        <p:cTn id="51" dur="2000"/>
                                        <p:tgtEl>
                                          <p:spTgt spid="13">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xEl>
                                              <p:pRg st="0" end="0"/>
                                            </p:txEl>
                                          </p:spTgt>
                                        </p:tgtEl>
                                        <p:attrNameLst>
                                          <p:attrName>style.visibility</p:attrName>
                                        </p:attrNameLst>
                                      </p:cBhvr>
                                      <p:to>
                                        <p:strVal val="visible"/>
                                      </p:to>
                                    </p:set>
                                    <p:animEffect transition="in" filter="fade">
                                      <p:cBhvr>
                                        <p:cTn id="56" dur="2000"/>
                                        <p:tgtEl>
                                          <p:spTgt spid="1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2000"/>
                                        <p:tgtEl>
                                          <p:spTgt spid="19">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0">
                                            <p:txEl>
                                              <p:pRg st="0" end="0"/>
                                            </p:txEl>
                                          </p:spTgt>
                                        </p:tgtEl>
                                        <p:attrNameLst>
                                          <p:attrName>style.visibility</p:attrName>
                                        </p:attrNameLst>
                                      </p:cBhvr>
                                      <p:to>
                                        <p:strVal val="visible"/>
                                      </p:to>
                                    </p:set>
                                    <p:animEffect transition="in" filter="fade">
                                      <p:cBhvr>
                                        <p:cTn id="66" dur="2000"/>
                                        <p:tgtEl>
                                          <p:spTgt spid="20">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Effect transition="in" filter="fade">
                                      <p:cBhvr>
                                        <p:cTn id="71" dur="2000"/>
                                        <p:tgtEl>
                                          <p:spTgt spid="21">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2">
                                            <p:txEl>
                                              <p:pRg st="0" end="0"/>
                                            </p:txEl>
                                          </p:spTgt>
                                        </p:tgtEl>
                                        <p:attrNameLst>
                                          <p:attrName>style.visibility</p:attrName>
                                        </p:attrNameLst>
                                      </p:cBhvr>
                                      <p:to>
                                        <p:strVal val="visible"/>
                                      </p:to>
                                    </p:set>
                                    <p:animEffect transition="in" filter="fade">
                                      <p:cBhvr>
                                        <p:cTn id="76" dur="2000"/>
                                        <p:tgtEl>
                                          <p:spTgt spid="22">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fade">
                                      <p:cBhvr>
                                        <p:cTn id="81" dur="20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7" grpId="0" build="allAtOnce" animBg="1"/>
      <p:bldP spid="9" grpId="0" build="allAtOnce" animBg="1"/>
      <p:bldP spid="10" grpId="0" build="allAtOnce" animBg="1"/>
      <p:bldP spid="11" grpId="0" build="allAtOnce"/>
      <p:bldP spid="12" grpId="0" build="allAtOnce"/>
      <p:bldP spid="13" grpId="0" build="allAtOnce"/>
      <p:bldP spid="18" grpId="0" build="allAtOnce"/>
      <p:bldP spid="19" grpId="0" build="allAtOnce"/>
      <p:bldP spid="20" grpId="0" build="allAtOnce"/>
      <p:bldP spid="21" grpId="0" build="allAtOnce"/>
      <p:bldP spid="22" grpId="0" build="allAtOnce"/>
      <p:bldP spid="2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smtClean="0"/>
              <a:t>Resistance (R)</a:t>
            </a:r>
            <a:endParaRPr lang="ar-IQ" dirty="0">
              <a:solidFill>
                <a:srgbClr val="FF0000"/>
              </a:solidFill>
            </a:endParaRPr>
          </a:p>
        </p:txBody>
      </p:sp>
      <p:sp>
        <p:nvSpPr>
          <p:cNvPr id="4" name="مستطيل مستدير الزوايا 3"/>
          <p:cNvSpPr/>
          <p:nvPr/>
        </p:nvSpPr>
        <p:spPr>
          <a:xfrm>
            <a:off x="2714612" y="1357298"/>
            <a:ext cx="4643470" cy="1071570"/>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000" b="1" dirty="0" smtClean="0">
                <a:cs typeface="Arial" charset="0"/>
              </a:rPr>
              <a:t>R= 8</a:t>
            </a:r>
            <a:r>
              <a:rPr lang="el-GR" sz="4000" b="1" dirty="0" smtClean="0">
                <a:cs typeface="Arial" charset="0"/>
              </a:rPr>
              <a:t> η </a:t>
            </a:r>
            <a:r>
              <a:rPr lang="en-US" sz="4000" b="1" dirty="0" smtClean="0">
                <a:cs typeface="Arial" charset="0"/>
              </a:rPr>
              <a:t>L/πr</a:t>
            </a:r>
            <a:r>
              <a:rPr lang="en-US" sz="4000" b="1" baseline="30000" dirty="0" smtClean="0">
                <a:cs typeface="Arial" charset="0"/>
              </a:rPr>
              <a:t>4</a:t>
            </a:r>
            <a:endParaRPr lang="en-US" sz="4000" dirty="0" smtClean="0">
              <a:cs typeface="Arial" charset="0"/>
            </a:endParaRPr>
          </a:p>
        </p:txBody>
      </p:sp>
      <p:sp>
        <p:nvSpPr>
          <p:cNvPr id="7" name="مستطيل 6"/>
          <p:cNvSpPr/>
          <p:nvPr/>
        </p:nvSpPr>
        <p:spPr>
          <a:xfrm>
            <a:off x="1456885" y="2643182"/>
            <a:ext cx="463588" cy="707886"/>
          </a:xfrm>
          <a:prstGeom prst="rect">
            <a:avLst/>
          </a:prstGeom>
          <a:ln w="25400">
            <a:solidFill>
              <a:schemeClr val="tx1"/>
            </a:solidFill>
          </a:ln>
        </p:spPr>
        <p:txBody>
          <a:bodyPr wrap="none">
            <a:spAutoFit/>
          </a:bodyPr>
          <a:lstStyle/>
          <a:p>
            <a:r>
              <a:rPr lang="el-GR" sz="4000" b="1" dirty="0" smtClean="0">
                <a:cs typeface="Arial" charset="0"/>
              </a:rPr>
              <a:t>η</a:t>
            </a:r>
            <a:endParaRPr lang="ar-IQ" dirty="0"/>
          </a:p>
        </p:txBody>
      </p:sp>
      <p:sp>
        <p:nvSpPr>
          <p:cNvPr id="9" name="مستطيل 8"/>
          <p:cNvSpPr/>
          <p:nvPr/>
        </p:nvSpPr>
        <p:spPr>
          <a:xfrm>
            <a:off x="1500166" y="3429000"/>
            <a:ext cx="401072" cy="707886"/>
          </a:xfrm>
          <a:prstGeom prst="rect">
            <a:avLst/>
          </a:prstGeom>
          <a:ln w="25400">
            <a:solidFill>
              <a:schemeClr val="tx1"/>
            </a:solidFill>
          </a:ln>
        </p:spPr>
        <p:txBody>
          <a:bodyPr wrap="none">
            <a:spAutoFit/>
          </a:bodyPr>
          <a:lstStyle/>
          <a:p>
            <a:r>
              <a:rPr lang="en-US" sz="4000" b="1" dirty="0" smtClean="0">
                <a:cs typeface="Arial" charset="0"/>
              </a:rPr>
              <a:t>L</a:t>
            </a:r>
            <a:endParaRPr lang="ar-IQ" dirty="0"/>
          </a:p>
        </p:txBody>
      </p:sp>
      <p:sp>
        <p:nvSpPr>
          <p:cNvPr id="10" name="مستطيل 9"/>
          <p:cNvSpPr/>
          <p:nvPr/>
        </p:nvSpPr>
        <p:spPr>
          <a:xfrm>
            <a:off x="1534528" y="4286256"/>
            <a:ext cx="367408" cy="707886"/>
          </a:xfrm>
          <a:prstGeom prst="rect">
            <a:avLst/>
          </a:prstGeom>
          <a:ln w="25400">
            <a:solidFill>
              <a:schemeClr val="tx1"/>
            </a:solidFill>
          </a:ln>
        </p:spPr>
        <p:txBody>
          <a:bodyPr wrap="none">
            <a:spAutoFit/>
          </a:bodyPr>
          <a:lstStyle/>
          <a:p>
            <a:r>
              <a:rPr lang="en-US" sz="4000" b="1" dirty="0" smtClean="0">
                <a:cs typeface="Arial" charset="0"/>
              </a:rPr>
              <a:t>r</a:t>
            </a:r>
            <a:endParaRPr lang="ar-IQ" dirty="0"/>
          </a:p>
        </p:txBody>
      </p:sp>
      <p:sp>
        <p:nvSpPr>
          <p:cNvPr id="11" name="مستطيل 10"/>
          <p:cNvSpPr/>
          <p:nvPr/>
        </p:nvSpPr>
        <p:spPr>
          <a:xfrm>
            <a:off x="2274610" y="2714620"/>
            <a:ext cx="3154646" cy="584775"/>
          </a:xfrm>
          <a:prstGeom prst="rect">
            <a:avLst/>
          </a:prstGeom>
        </p:spPr>
        <p:txBody>
          <a:bodyPr wrap="none">
            <a:spAutoFit/>
          </a:bodyPr>
          <a:lstStyle/>
          <a:p>
            <a:pPr algn="l" rtl="0"/>
            <a:r>
              <a:rPr lang="en-US" sz="3200" b="1" dirty="0" smtClean="0">
                <a:cs typeface="Arial" charset="0"/>
              </a:rPr>
              <a:t>viscosity of blood</a:t>
            </a:r>
            <a:endParaRPr lang="ar-IQ" sz="3200" b="1" dirty="0"/>
          </a:p>
        </p:txBody>
      </p:sp>
      <p:sp>
        <p:nvSpPr>
          <p:cNvPr id="12" name="مستطيل 11"/>
          <p:cNvSpPr/>
          <p:nvPr/>
        </p:nvSpPr>
        <p:spPr>
          <a:xfrm>
            <a:off x="2290361" y="3500438"/>
            <a:ext cx="3496085" cy="584775"/>
          </a:xfrm>
          <a:prstGeom prst="rect">
            <a:avLst/>
          </a:prstGeom>
        </p:spPr>
        <p:txBody>
          <a:bodyPr wrap="none">
            <a:spAutoFit/>
          </a:bodyPr>
          <a:lstStyle/>
          <a:p>
            <a:pPr algn="l" rtl="0"/>
            <a:r>
              <a:rPr lang="en-US" sz="3200" b="1" dirty="0" smtClean="0">
                <a:cs typeface="Arial" charset="0"/>
              </a:rPr>
              <a:t>length of the vessel</a:t>
            </a:r>
            <a:endParaRPr lang="en-US" sz="3200" b="1" dirty="0" smtClean="0"/>
          </a:p>
        </p:txBody>
      </p:sp>
      <p:sp>
        <p:nvSpPr>
          <p:cNvPr id="13" name="مستطيل 12"/>
          <p:cNvSpPr/>
          <p:nvPr/>
        </p:nvSpPr>
        <p:spPr>
          <a:xfrm>
            <a:off x="2214546" y="4344423"/>
            <a:ext cx="3551998" cy="584775"/>
          </a:xfrm>
          <a:prstGeom prst="rect">
            <a:avLst/>
          </a:prstGeom>
        </p:spPr>
        <p:txBody>
          <a:bodyPr wrap="none">
            <a:spAutoFit/>
          </a:bodyPr>
          <a:lstStyle/>
          <a:p>
            <a:r>
              <a:rPr lang="en-US" sz="3200" b="1" dirty="0" smtClean="0">
                <a:cs typeface="Arial" charset="0"/>
              </a:rPr>
              <a:t>Radius of the vessel</a:t>
            </a:r>
            <a:endParaRPr lang="ar-IQ" sz="3200" b="1" dirty="0"/>
          </a:p>
        </p:txBody>
      </p:sp>
      <p:sp>
        <p:nvSpPr>
          <p:cNvPr id="14" name="مستطيل 13"/>
          <p:cNvSpPr/>
          <p:nvPr/>
        </p:nvSpPr>
        <p:spPr>
          <a:xfrm>
            <a:off x="4572000" y="2333685"/>
            <a:ext cx="4572000" cy="4524315"/>
          </a:xfrm>
          <a:prstGeom prst="rect">
            <a:avLst/>
          </a:prstGeom>
        </p:spPr>
        <p:txBody>
          <a:bodyPr>
            <a:spAutoFit/>
          </a:bodyPr>
          <a:lstStyle/>
          <a:p>
            <a:pPr algn="l" rtl="0"/>
            <a:r>
              <a:rPr lang="el-GR" sz="3600" b="1" dirty="0" smtClean="0"/>
              <a:t>α	</a:t>
            </a:r>
            <a:r>
              <a:rPr lang="en-US" sz="3600" b="1" dirty="0" smtClean="0"/>
              <a:t>Alpha	</a:t>
            </a:r>
          </a:p>
          <a:p>
            <a:pPr algn="l" rtl="0"/>
            <a:r>
              <a:rPr lang="el-GR" sz="3600" b="1" dirty="0" smtClean="0"/>
              <a:t>β	</a:t>
            </a:r>
            <a:r>
              <a:rPr lang="en-US" sz="3600" b="1" dirty="0" smtClean="0"/>
              <a:t>Beta	</a:t>
            </a:r>
          </a:p>
          <a:p>
            <a:pPr algn="l" rtl="0"/>
            <a:r>
              <a:rPr lang="el-GR" sz="3600" b="1" dirty="0" smtClean="0"/>
              <a:t>γ	</a:t>
            </a:r>
            <a:r>
              <a:rPr lang="en-US" sz="3600" b="1" dirty="0" smtClean="0"/>
              <a:t>Gamma	</a:t>
            </a:r>
          </a:p>
          <a:p>
            <a:pPr algn="l" rtl="0"/>
            <a:r>
              <a:rPr lang="el-GR" sz="3600" b="1" dirty="0" smtClean="0"/>
              <a:t>δ	</a:t>
            </a:r>
            <a:r>
              <a:rPr lang="en-US" sz="3600" b="1" dirty="0" smtClean="0"/>
              <a:t>Delta	</a:t>
            </a:r>
          </a:p>
          <a:p>
            <a:pPr algn="l" rtl="0"/>
            <a:r>
              <a:rPr lang="el-GR" sz="3600" b="1" dirty="0" smtClean="0"/>
              <a:t>ε	</a:t>
            </a:r>
            <a:r>
              <a:rPr lang="en-US" sz="3600" b="1" dirty="0" smtClean="0"/>
              <a:t>Epsilon	</a:t>
            </a:r>
          </a:p>
          <a:p>
            <a:pPr algn="l" rtl="0"/>
            <a:r>
              <a:rPr lang="el-GR" sz="3600" b="1" dirty="0" smtClean="0"/>
              <a:t>ζ	</a:t>
            </a:r>
            <a:r>
              <a:rPr lang="en-US" sz="3600" b="1" dirty="0" smtClean="0"/>
              <a:t>Zeta	</a:t>
            </a:r>
          </a:p>
          <a:p>
            <a:pPr algn="l" rtl="0"/>
            <a:r>
              <a:rPr lang="el-GR" sz="3600" b="1" u="sng" dirty="0" smtClean="0">
                <a:solidFill>
                  <a:srgbClr val="FF0000"/>
                </a:solidFill>
              </a:rPr>
              <a:t>η	</a:t>
            </a:r>
            <a:r>
              <a:rPr lang="en-US" sz="3600" b="1" u="sng" dirty="0" smtClean="0">
                <a:solidFill>
                  <a:srgbClr val="FF0000"/>
                </a:solidFill>
              </a:rPr>
              <a:t>Eta	</a:t>
            </a:r>
          </a:p>
          <a:p>
            <a:pPr algn="l" rtl="0"/>
            <a:r>
              <a:rPr lang="el-GR" sz="3600" b="1" dirty="0" smtClean="0"/>
              <a:t>θ	</a:t>
            </a:r>
            <a:r>
              <a:rPr lang="en-US" sz="3600" b="1" dirty="0" smtClean="0"/>
              <a:t>Theta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2000"/>
                                        <p:tgtEl>
                                          <p:spTgt spid="1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1" end="1"/>
                                            </p:txEl>
                                          </p:spTgt>
                                        </p:tgtEl>
                                        <p:attrNameLst>
                                          <p:attrName>style.visibility</p:attrName>
                                        </p:attrNameLst>
                                      </p:cBhvr>
                                      <p:to>
                                        <p:strVal val="visible"/>
                                      </p:to>
                                    </p:set>
                                    <p:animEffect transition="in" filter="fade">
                                      <p:cBhvr>
                                        <p:cTn id="20" dur="2000"/>
                                        <p:tgtEl>
                                          <p:spTgt spid="1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animEffect transition="in" filter="fade">
                                      <p:cBhvr>
                                        <p:cTn id="25" dur="2000"/>
                                        <p:tgtEl>
                                          <p:spTgt spid="1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3" end="3"/>
                                            </p:txEl>
                                          </p:spTgt>
                                        </p:tgtEl>
                                        <p:attrNameLst>
                                          <p:attrName>style.visibility</p:attrName>
                                        </p:attrNameLst>
                                      </p:cBhvr>
                                      <p:to>
                                        <p:strVal val="visible"/>
                                      </p:to>
                                    </p:set>
                                    <p:animEffect transition="in" filter="fade">
                                      <p:cBhvr>
                                        <p:cTn id="30" dur="2000"/>
                                        <p:tgtEl>
                                          <p:spTgt spid="1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2000"/>
                                        <p:tgtEl>
                                          <p:spTgt spid="14">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xEl>
                                              <p:pRg st="5" end="5"/>
                                            </p:txEl>
                                          </p:spTgt>
                                        </p:tgtEl>
                                        <p:attrNameLst>
                                          <p:attrName>style.visibility</p:attrName>
                                        </p:attrNameLst>
                                      </p:cBhvr>
                                      <p:to>
                                        <p:strVal val="visible"/>
                                      </p:to>
                                    </p:set>
                                    <p:animEffect transition="in" filter="fade">
                                      <p:cBhvr>
                                        <p:cTn id="40" dur="2000"/>
                                        <p:tgtEl>
                                          <p:spTgt spid="14">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xEl>
                                              <p:pRg st="6" end="6"/>
                                            </p:txEl>
                                          </p:spTgt>
                                        </p:tgtEl>
                                        <p:attrNameLst>
                                          <p:attrName>style.visibility</p:attrName>
                                        </p:attrNameLst>
                                      </p:cBhvr>
                                      <p:to>
                                        <p:strVal val="visible"/>
                                      </p:to>
                                    </p:set>
                                    <p:animEffect transition="in" filter="fade">
                                      <p:cBhvr>
                                        <p:cTn id="45" dur="2000"/>
                                        <p:tgtEl>
                                          <p:spTgt spid="14">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xEl>
                                              <p:pRg st="7" end="7"/>
                                            </p:txEl>
                                          </p:spTgt>
                                        </p:tgtEl>
                                        <p:attrNameLst>
                                          <p:attrName>style.visibility</p:attrName>
                                        </p:attrNameLst>
                                      </p:cBhvr>
                                      <p:to>
                                        <p:strVal val="visible"/>
                                      </p:to>
                                    </p:set>
                                    <p:animEffect transition="in" filter="fade">
                                      <p:cBhvr>
                                        <p:cTn id="50" dur="2000"/>
                                        <p:tgtEl>
                                          <p:spTgt spid="14">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4">
                                            <p:txEl>
                                              <p:pRg st="1" end="1"/>
                                            </p:txEl>
                                          </p:spTgt>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4">
                                            <p:txEl>
                                              <p:pRg st="2" end="2"/>
                                            </p:txEl>
                                          </p:spTgt>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4">
                                            <p:txEl>
                                              <p:pRg st="3" end="3"/>
                                            </p:txEl>
                                          </p:spTgt>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4">
                                            <p:txEl>
                                              <p:pRg st="4" end="4"/>
                                            </p:txEl>
                                          </p:spTgt>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4">
                                            <p:txEl>
                                              <p:pRg st="5" end="5"/>
                                            </p:txEl>
                                          </p:spTgt>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4">
                                            <p:txEl>
                                              <p:pRg st="6" end="6"/>
                                            </p:txEl>
                                          </p:spTgt>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4">
                                            <p:txEl>
                                              <p:pRg st="7" end="7"/>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7">
                                            <p:bg/>
                                          </p:spTgt>
                                        </p:tgtEl>
                                        <p:attrNameLst>
                                          <p:attrName>style.visibility</p:attrName>
                                        </p:attrNameLst>
                                      </p:cBhvr>
                                      <p:to>
                                        <p:strVal val="visible"/>
                                      </p:to>
                                    </p:set>
                                    <p:animEffect transition="in" filter="fade">
                                      <p:cBhvr>
                                        <p:cTn id="73" dur="2000"/>
                                        <p:tgtEl>
                                          <p:spTgt spid="7">
                                            <p:bg/>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7">
                                            <p:txEl>
                                              <p:pRg st="0" end="0"/>
                                            </p:txEl>
                                          </p:spTgt>
                                        </p:tgtEl>
                                        <p:attrNameLst>
                                          <p:attrName>style.visibility</p:attrName>
                                        </p:attrNameLst>
                                      </p:cBhvr>
                                      <p:to>
                                        <p:strVal val="visible"/>
                                      </p:to>
                                    </p:set>
                                    <p:animEffect transition="in" filter="fade">
                                      <p:cBhvr>
                                        <p:cTn id="76" dur="2000"/>
                                        <p:tgtEl>
                                          <p:spTgt spid="7">
                                            <p:txEl>
                                              <p:pRg st="0" end="0"/>
                                            </p:txEl>
                                          </p:spTgt>
                                        </p:tgtEl>
                                      </p:cBhvr>
                                    </p:animEffect>
                                  </p:childTnLst>
                                </p:cTn>
                              </p:par>
                            </p:childTnLst>
                          </p:cTn>
                        </p:par>
                        <p:par>
                          <p:cTn id="77" fill="hold">
                            <p:stCondLst>
                              <p:cond delay="2000"/>
                            </p:stCondLst>
                            <p:childTnLst>
                              <p:par>
                                <p:cTn id="78" presetID="10" presetClass="entr" presetSubtype="0" fill="hold" grpId="0" nodeType="afterEffect">
                                  <p:stCondLst>
                                    <p:cond delay="0"/>
                                  </p:stCondLst>
                                  <p:childTnLst>
                                    <p:set>
                                      <p:cBhvr>
                                        <p:cTn id="79" dur="1" fill="hold">
                                          <p:stCondLst>
                                            <p:cond delay="0"/>
                                          </p:stCondLst>
                                        </p:cTn>
                                        <p:tgtEl>
                                          <p:spTgt spid="11">
                                            <p:txEl>
                                              <p:pRg st="0" end="0"/>
                                            </p:txEl>
                                          </p:spTgt>
                                        </p:tgtEl>
                                        <p:attrNameLst>
                                          <p:attrName>style.visibility</p:attrName>
                                        </p:attrNameLst>
                                      </p:cBhvr>
                                      <p:to>
                                        <p:strVal val="visible"/>
                                      </p:to>
                                    </p:set>
                                    <p:animEffect transition="in" filter="fade">
                                      <p:cBhvr>
                                        <p:cTn id="80" dur="2000"/>
                                        <p:tgtEl>
                                          <p:spTgt spid="11">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9">
                                            <p:bg/>
                                          </p:spTgt>
                                        </p:tgtEl>
                                        <p:attrNameLst>
                                          <p:attrName>style.visibility</p:attrName>
                                        </p:attrNameLst>
                                      </p:cBhvr>
                                      <p:to>
                                        <p:strVal val="visible"/>
                                      </p:to>
                                    </p:set>
                                    <p:animEffect transition="in" filter="fade">
                                      <p:cBhvr>
                                        <p:cTn id="85" dur="2000"/>
                                        <p:tgtEl>
                                          <p:spTgt spid="9">
                                            <p:bg/>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
                                            <p:txEl>
                                              <p:pRg st="0" end="0"/>
                                            </p:txEl>
                                          </p:spTgt>
                                        </p:tgtEl>
                                        <p:attrNameLst>
                                          <p:attrName>style.visibility</p:attrName>
                                        </p:attrNameLst>
                                      </p:cBhvr>
                                      <p:to>
                                        <p:strVal val="visible"/>
                                      </p:to>
                                    </p:set>
                                    <p:animEffect transition="in" filter="fade">
                                      <p:cBhvr>
                                        <p:cTn id="88" dur="2000"/>
                                        <p:tgtEl>
                                          <p:spTgt spid="9">
                                            <p:txEl>
                                              <p:pRg st="0" end="0"/>
                                            </p:txEl>
                                          </p:spTgt>
                                        </p:tgtEl>
                                      </p:cBhvr>
                                    </p:animEffect>
                                  </p:childTnLst>
                                </p:cTn>
                              </p:par>
                            </p:childTnLst>
                          </p:cTn>
                        </p:par>
                        <p:par>
                          <p:cTn id="89" fill="hold">
                            <p:stCondLst>
                              <p:cond delay="2000"/>
                            </p:stCondLst>
                            <p:childTnLst>
                              <p:par>
                                <p:cTn id="90" presetID="10" presetClass="entr" presetSubtype="0" fill="hold" grpId="0" nodeType="afterEffect">
                                  <p:stCondLst>
                                    <p:cond delay="0"/>
                                  </p:stCondLst>
                                  <p:childTnLst>
                                    <p:set>
                                      <p:cBhvr>
                                        <p:cTn id="91" dur="1" fill="hold">
                                          <p:stCondLst>
                                            <p:cond delay="0"/>
                                          </p:stCondLst>
                                        </p:cTn>
                                        <p:tgtEl>
                                          <p:spTgt spid="12">
                                            <p:txEl>
                                              <p:pRg st="0" end="0"/>
                                            </p:txEl>
                                          </p:spTgt>
                                        </p:tgtEl>
                                        <p:attrNameLst>
                                          <p:attrName>style.visibility</p:attrName>
                                        </p:attrNameLst>
                                      </p:cBhvr>
                                      <p:to>
                                        <p:strVal val="visible"/>
                                      </p:to>
                                    </p:set>
                                    <p:animEffect transition="in" filter="fade">
                                      <p:cBhvr>
                                        <p:cTn id="92" dur="2000"/>
                                        <p:tgtEl>
                                          <p:spTgt spid="12">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10">
                                            <p:bg/>
                                          </p:spTgt>
                                        </p:tgtEl>
                                        <p:attrNameLst>
                                          <p:attrName>style.visibility</p:attrName>
                                        </p:attrNameLst>
                                      </p:cBhvr>
                                      <p:to>
                                        <p:strVal val="visible"/>
                                      </p:to>
                                    </p:set>
                                    <p:animEffect transition="in" filter="fade">
                                      <p:cBhvr>
                                        <p:cTn id="97" dur="2000"/>
                                        <p:tgtEl>
                                          <p:spTgt spid="10">
                                            <p:bg/>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0">
                                            <p:txEl>
                                              <p:pRg st="0" end="0"/>
                                            </p:txEl>
                                          </p:spTgt>
                                        </p:tgtEl>
                                        <p:attrNameLst>
                                          <p:attrName>style.visibility</p:attrName>
                                        </p:attrNameLst>
                                      </p:cBhvr>
                                      <p:to>
                                        <p:strVal val="visible"/>
                                      </p:to>
                                    </p:set>
                                    <p:animEffect transition="in" filter="fade">
                                      <p:cBhvr>
                                        <p:cTn id="100" dur="2000"/>
                                        <p:tgtEl>
                                          <p:spTgt spid="10">
                                            <p:txEl>
                                              <p:pRg st="0" end="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13">
                                            <p:txEl>
                                              <p:pRg st="0" end="0"/>
                                            </p:txEl>
                                          </p:spTgt>
                                        </p:tgtEl>
                                        <p:attrNameLst>
                                          <p:attrName>style.visibility</p:attrName>
                                        </p:attrNameLst>
                                      </p:cBhvr>
                                      <p:to>
                                        <p:strVal val="visible"/>
                                      </p:to>
                                    </p:set>
                                    <p:animEffect transition="in" filter="fade">
                                      <p:cBhvr>
                                        <p:cTn id="105"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7" grpId="0" build="allAtOnce" animBg="1"/>
      <p:bldP spid="9" grpId="0" build="allAtOnce" animBg="1"/>
      <p:bldP spid="10" grpId="0" build="allAtOnce" animBg="1"/>
      <p:bldP spid="11" grpId="0" build="allAtOnce"/>
      <p:bldP spid="12" grpId="0" build="allAtOnce"/>
      <p:bldP spid="13" grpId="0" build="allAtOnce"/>
      <p:bldP spid="14" grpId="0" build="p"/>
      <p:bldP spid="14"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2143108" y="428604"/>
            <a:ext cx="4643470" cy="1071570"/>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000" b="1" dirty="0" smtClean="0">
                <a:cs typeface="Arial" charset="0"/>
              </a:rPr>
              <a:t>R= 8</a:t>
            </a:r>
            <a:r>
              <a:rPr lang="el-GR" sz="4000" b="1" dirty="0" smtClean="0">
                <a:cs typeface="Arial" charset="0"/>
              </a:rPr>
              <a:t> η </a:t>
            </a:r>
            <a:r>
              <a:rPr lang="en-US" sz="4000" b="1" dirty="0" smtClean="0">
                <a:cs typeface="Arial" charset="0"/>
              </a:rPr>
              <a:t>L/πr</a:t>
            </a:r>
            <a:r>
              <a:rPr lang="en-US" sz="4000" b="1" baseline="30000" dirty="0" smtClean="0">
                <a:cs typeface="Arial" charset="0"/>
              </a:rPr>
              <a:t>4</a:t>
            </a:r>
            <a:endParaRPr lang="en-US" sz="4000" dirty="0" smtClean="0">
              <a:cs typeface="Arial" charset="0"/>
            </a:endParaRPr>
          </a:p>
        </p:txBody>
      </p:sp>
      <p:sp>
        <p:nvSpPr>
          <p:cNvPr id="21" name="مستطيل 20"/>
          <p:cNvSpPr/>
          <p:nvPr/>
        </p:nvSpPr>
        <p:spPr>
          <a:xfrm>
            <a:off x="357158" y="2786058"/>
            <a:ext cx="8429684" cy="1077218"/>
          </a:xfrm>
          <a:prstGeom prst="rect">
            <a:avLst/>
          </a:prstGeom>
        </p:spPr>
        <p:txBody>
          <a:bodyPr wrap="square">
            <a:spAutoFit/>
          </a:bodyPr>
          <a:lstStyle/>
          <a:p>
            <a:pPr algn="l" rtl="0">
              <a:defRPr/>
            </a:pPr>
            <a:r>
              <a:rPr lang="en-US" sz="3200" b="1" dirty="0" smtClean="0">
                <a:cs typeface="Arial" charset="0"/>
              </a:rPr>
              <a:t> 2.   resistance is inversely proportional to the   fourth power of the vessel radius</a:t>
            </a:r>
            <a:endParaRPr lang="en-US" sz="3200" b="1" dirty="0" smtClean="0"/>
          </a:p>
        </p:txBody>
      </p:sp>
      <p:sp>
        <p:nvSpPr>
          <p:cNvPr id="22" name="مستطيل 21"/>
          <p:cNvSpPr/>
          <p:nvPr/>
        </p:nvSpPr>
        <p:spPr>
          <a:xfrm>
            <a:off x="428596" y="1928802"/>
            <a:ext cx="3542958" cy="584775"/>
          </a:xfrm>
          <a:prstGeom prst="rect">
            <a:avLst/>
          </a:prstGeom>
        </p:spPr>
        <p:txBody>
          <a:bodyPr wrap="none">
            <a:spAutoFit/>
          </a:bodyPr>
          <a:lstStyle/>
          <a:p>
            <a:pPr algn="ctr" rtl="0"/>
            <a:r>
              <a:rPr lang="en-US" sz="3200" b="1" dirty="0" smtClean="0">
                <a:cs typeface="Arial" charset="0"/>
              </a:rPr>
              <a:t>1.       R = 8   </a:t>
            </a:r>
            <a:r>
              <a:rPr lang="el-GR" sz="3200" b="1" dirty="0" smtClean="0">
                <a:cs typeface="Arial" charset="0"/>
              </a:rPr>
              <a:t> η </a:t>
            </a:r>
            <a:r>
              <a:rPr lang="en-US" sz="3200" b="1" dirty="0" smtClean="0">
                <a:cs typeface="Arial" charset="0"/>
              </a:rPr>
              <a:t>L/πr</a:t>
            </a:r>
            <a:r>
              <a:rPr lang="en-US" sz="3200" b="1" baseline="30000" dirty="0" smtClean="0">
                <a:cs typeface="Arial" charset="0"/>
              </a:rPr>
              <a:t>4</a:t>
            </a:r>
            <a:endParaRPr lang="en-US" sz="3200" dirty="0" smtClean="0">
              <a:cs typeface="Arial" charset="0"/>
            </a:endParaRPr>
          </a:p>
        </p:txBody>
      </p:sp>
      <p:sp>
        <p:nvSpPr>
          <p:cNvPr id="23" name="مستطيل 22"/>
          <p:cNvSpPr/>
          <p:nvPr/>
        </p:nvSpPr>
        <p:spPr>
          <a:xfrm>
            <a:off x="928662" y="1714488"/>
            <a:ext cx="696023"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
        <p:nvSpPr>
          <p:cNvPr id="24" name="مستطيل 23"/>
          <p:cNvSpPr/>
          <p:nvPr/>
        </p:nvSpPr>
        <p:spPr>
          <a:xfrm>
            <a:off x="2143108" y="1785926"/>
            <a:ext cx="696024"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
        <p:nvSpPr>
          <p:cNvPr id="25" name="مستطيل 24"/>
          <p:cNvSpPr/>
          <p:nvPr/>
        </p:nvSpPr>
        <p:spPr>
          <a:xfrm>
            <a:off x="2214546" y="3786190"/>
            <a:ext cx="2202846" cy="584775"/>
          </a:xfrm>
          <a:prstGeom prst="rect">
            <a:avLst/>
          </a:prstGeom>
        </p:spPr>
        <p:txBody>
          <a:bodyPr wrap="none">
            <a:spAutoFit/>
          </a:bodyPr>
          <a:lstStyle/>
          <a:p>
            <a:pPr algn="ctr" rtl="0"/>
            <a:r>
              <a:rPr lang="en-US" sz="3200" b="1" dirty="0" smtClean="0">
                <a:cs typeface="Arial" charset="0"/>
              </a:rPr>
              <a:t>R= 8</a:t>
            </a:r>
            <a:r>
              <a:rPr lang="el-GR" sz="3200" b="1" dirty="0" smtClean="0">
                <a:cs typeface="Arial" charset="0"/>
              </a:rPr>
              <a:t> η </a:t>
            </a:r>
            <a:r>
              <a:rPr lang="en-US" sz="3200" b="1" dirty="0" smtClean="0">
                <a:cs typeface="Arial" charset="0"/>
              </a:rPr>
              <a:t>L/πr</a:t>
            </a:r>
            <a:r>
              <a:rPr lang="en-US" sz="3200" b="1" baseline="30000" dirty="0" smtClean="0">
                <a:cs typeface="Arial" charset="0"/>
              </a:rPr>
              <a:t>4</a:t>
            </a:r>
            <a:endParaRPr lang="en-US" sz="3200" dirty="0" smtClean="0">
              <a:cs typeface="Arial" charset="0"/>
            </a:endParaRPr>
          </a:p>
        </p:txBody>
      </p:sp>
      <p:sp>
        <p:nvSpPr>
          <p:cNvPr id="27" name="مستطيل 26"/>
          <p:cNvSpPr/>
          <p:nvPr/>
        </p:nvSpPr>
        <p:spPr>
          <a:xfrm>
            <a:off x="3921609" y="4120226"/>
            <a:ext cx="2150589" cy="523220"/>
          </a:xfrm>
          <a:prstGeom prst="rect">
            <a:avLst/>
          </a:prstGeom>
        </p:spPr>
        <p:txBody>
          <a:bodyPr wrap="none">
            <a:spAutoFit/>
          </a:bodyPr>
          <a:lstStyle/>
          <a:p>
            <a:r>
              <a:rPr lang="en-US" sz="2800" b="1" dirty="0" smtClean="0">
                <a:solidFill>
                  <a:srgbClr val="FF0000"/>
                </a:solidFill>
              </a:rPr>
              <a:t>r↓ by 2 folds</a:t>
            </a:r>
            <a:endParaRPr lang="ar-IQ" sz="2800" dirty="0">
              <a:solidFill>
                <a:srgbClr val="FF0000"/>
              </a:solidFill>
            </a:endParaRPr>
          </a:p>
        </p:txBody>
      </p:sp>
      <p:sp>
        <p:nvSpPr>
          <p:cNvPr id="28" name="مستطيل 27"/>
          <p:cNvSpPr/>
          <p:nvPr/>
        </p:nvSpPr>
        <p:spPr>
          <a:xfrm>
            <a:off x="214282" y="4143380"/>
            <a:ext cx="2571768" cy="523220"/>
          </a:xfrm>
          <a:prstGeom prst="rect">
            <a:avLst/>
          </a:prstGeom>
        </p:spPr>
        <p:txBody>
          <a:bodyPr wrap="square">
            <a:spAutoFit/>
          </a:bodyPr>
          <a:lstStyle/>
          <a:p>
            <a:r>
              <a:rPr lang="en-US" sz="2800" b="1" dirty="0" smtClean="0">
                <a:solidFill>
                  <a:srgbClr val="FF0000"/>
                </a:solidFill>
              </a:rPr>
              <a:t>R↑ by 16 folds</a:t>
            </a:r>
            <a:endParaRPr lang="ar-IQ" sz="2800" b="1" dirty="0">
              <a:solidFill>
                <a:srgbClr val="FF0000"/>
              </a:solidFill>
            </a:endParaRPr>
          </a:p>
        </p:txBody>
      </p:sp>
      <p:sp>
        <p:nvSpPr>
          <p:cNvPr id="29" name="مستطيل 28"/>
          <p:cNvSpPr/>
          <p:nvPr/>
        </p:nvSpPr>
        <p:spPr>
          <a:xfrm>
            <a:off x="214282" y="4477416"/>
            <a:ext cx="2571768" cy="523220"/>
          </a:xfrm>
          <a:prstGeom prst="rect">
            <a:avLst/>
          </a:prstGeom>
        </p:spPr>
        <p:txBody>
          <a:bodyPr wrap="square">
            <a:spAutoFit/>
          </a:bodyPr>
          <a:lstStyle/>
          <a:p>
            <a:r>
              <a:rPr lang="en-US" sz="2800" b="1" dirty="0" smtClean="0">
                <a:solidFill>
                  <a:srgbClr val="FF0000"/>
                </a:solidFill>
              </a:rPr>
              <a:t>F ↓ by 16 folds</a:t>
            </a:r>
            <a:endParaRPr lang="ar-IQ" sz="2800" b="1" dirty="0">
              <a:solidFill>
                <a:srgbClr val="FF0000"/>
              </a:solidFill>
            </a:endParaRPr>
          </a:p>
        </p:txBody>
      </p:sp>
      <p:sp>
        <p:nvSpPr>
          <p:cNvPr id="30" name="مستطيل 29"/>
          <p:cNvSpPr/>
          <p:nvPr/>
        </p:nvSpPr>
        <p:spPr>
          <a:xfrm>
            <a:off x="71406" y="5072074"/>
            <a:ext cx="9286940" cy="1384995"/>
          </a:xfrm>
          <a:prstGeom prst="rect">
            <a:avLst/>
          </a:prstGeom>
        </p:spPr>
        <p:txBody>
          <a:bodyPr wrap="square">
            <a:spAutoFit/>
          </a:bodyPr>
          <a:lstStyle/>
          <a:p>
            <a:pPr algn="justLow" rtl="0"/>
            <a:r>
              <a:rPr lang="en-US" sz="2800" b="1" dirty="0" smtClean="0">
                <a:solidFill>
                  <a:prstClr val="black"/>
                </a:solidFill>
                <a:cs typeface="Arial" charset="0"/>
              </a:rPr>
              <a:t>So the radius is the powerful factor that affecting blood flow</a:t>
            </a:r>
          </a:p>
          <a:p>
            <a:pPr algn="justLow" rtl="0"/>
            <a:r>
              <a:rPr lang="en-US" sz="2800" b="1" dirty="0" smtClean="0">
                <a:solidFill>
                  <a:prstClr val="black"/>
                </a:solidFill>
                <a:cs typeface="Arial" charset="0"/>
              </a:rPr>
              <a:t> organ flow is so effectively regulated by small changes in </a:t>
            </a:r>
          </a:p>
          <a:p>
            <a:pPr algn="justLow" rtl="0"/>
            <a:r>
              <a:rPr lang="en-US" sz="2800" b="1" dirty="0" smtClean="0">
                <a:solidFill>
                  <a:prstClr val="black"/>
                </a:solidFill>
                <a:cs typeface="Arial" charset="0"/>
              </a:rPr>
              <a:t>the caliber of the arterioles</a:t>
            </a:r>
            <a:endParaRPr lang="ar-IQ" dirty="0"/>
          </a:p>
        </p:txBody>
      </p:sp>
      <p:sp>
        <p:nvSpPr>
          <p:cNvPr id="12" name="مستطيل 11"/>
          <p:cNvSpPr/>
          <p:nvPr/>
        </p:nvSpPr>
        <p:spPr>
          <a:xfrm>
            <a:off x="3918743" y="4714884"/>
            <a:ext cx="2232342" cy="523220"/>
          </a:xfrm>
          <a:prstGeom prst="rect">
            <a:avLst/>
          </a:prstGeom>
        </p:spPr>
        <p:txBody>
          <a:bodyPr wrap="none">
            <a:spAutoFit/>
          </a:bodyPr>
          <a:lstStyle/>
          <a:p>
            <a:r>
              <a:rPr lang="en-US" sz="2800" b="1" dirty="0" smtClean="0">
                <a:solidFill>
                  <a:srgbClr val="FF0000"/>
                </a:solidFill>
              </a:rPr>
              <a:t>r ↑ by 2 folds</a:t>
            </a:r>
            <a:endParaRPr lang="ar-IQ"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animEffect transition="in" filter="fade">
                                      <p:cBhvr>
                                        <p:cTn id="15" dur="2000"/>
                                        <p:tgtEl>
                                          <p:spTgt spid="2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xEl>
                                              <p:pRg st="0" end="0"/>
                                            </p:txEl>
                                          </p:spTgt>
                                        </p:tgtEl>
                                        <p:attrNameLst>
                                          <p:attrName>style.visibility</p:attrName>
                                        </p:attrNameLst>
                                      </p:cBhvr>
                                      <p:to>
                                        <p:strVal val="visible"/>
                                      </p:to>
                                    </p:set>
                                    <p:animEffect transition="in" filter="fade">
                                      <p:cBhvr>
                                        <p:cTn id="20" dur="2000"/>
                                        <p:tgtEl>
                                          <p:spTgt spid="2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3">
                                            <p:txEl>
                                              <p:pRg st="0" end="0"/>
                                            </p:txEl>
                                          </p:spTgt>
                                        </p:tgtEl>
                                        <p:attrNameLst>
                                          <p:attrName>style.visibility</p:attrName>
                                        </p:attrNameLst>
                                      </p:cBhvr>
                                      <p:to>
                                        <p:strVal val="visible"/>
                                      </p:to>
                                    </p:set>
                                    <p:animEffect transition="in" filter="fade">
                                      <p:cBhvr>
                                        <p:cTn id="25" dur="2000"/>
                                        <p:tgtEl>
                                          <p:spTgt spid="2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
                                            <p:txEl>
                                              <p:pRg st="0" end="0"/>
                                            </p:txEl>
                                          </p:spTgt>
                                        </p:tgtEl>
                                        <p:attrNameLst>
                                          <p:attrName>style.visibility</p:attrName>
                                        </p:attrNameLst>
                                      </p:cBhvr>
                                      <p:to>
                                        <p:strVal val="visible"/>
                                      </p:to>
                                    </p:set>
                                    <p:animEffect transition="in" filter="fade">
                                      <p:cBhvr>
                                        <p:cTn id="30" dur="2000"/>
                                        <p:tgtEl>
                                          <p:spTgt spid="21">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Effect transition="in" filter="fade">
                                      <p:cBhvr>
                                        <p:cTn id="35" dur="2000"/>
                                        <p:tgtEl>
                                          <p:spTgt spid="25">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7">
                                            <p:txEl>
                                              <p:pRg st="0" end="0"/>
                                            </p:txEl>
                                          </p:spTgt>
                                        </p:tgtEl>
                                        <p:attrNameLst>
                                          <p:attrName>style.visibility</p:attrName>
                                        </p:attrNameLst>
                                      </p:cBhvr>
                                      <p:to>
                                        <p:strVal val="visible"/>
                                      </p:to>
                                    </p:set>
                                    <p:animEffect transition="in" filter="fade">
                                      <p:cBhvr>
                                        <p:cTn id="40" dur="2000"/>
                                        <p:tgtEl>
                                          <p:spTgt spid="27">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8">
                                            <p:txEl>
                                              <p:pRg st="0" end="0"/>
                                            </p:txEl>
                                          </p:spTgt>
                                        </p:tgtEl>
                                        <p:attrNameLst>
                                          <p:attrName>style.visibility</p:attrName>
                                        </p:attrNameLst>
                                      </p:cBhvr>
                                      <p:to>
                                        <p:strVal val="visible"/>
                                      </p:to>
                                    </p:set>
                                    <p:animEffect transition="in" filter="fade">
                                      <p:cBhvr>
                                        <p:cTn id="45" dur="2000"/>
                                        <p:tgtEl>
                                          <p:spTgt spid="28">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2">
                                            <p:txEl>
                                              <p:pRg st="0" end="0"/>
                                            </p:txEl>
                                          </p:spTgt>
                                        </p:tgtEl>
                                        <p:attrNameLst>
                                          <p:attrName>style.visibility</p:attrName>
                                        </p:attrNameLst>
                                      </p:cBhvr>
                                      <p:to>
                                        <p:strVal val="visible"/>
                                      </p:to>
                                    </p:set>
                                    <p:animEffect transition="in" filter="fade">
                                      <p:cBhvr>
                                        <p:cTn id="50" dur="2000"/>
                                        <p:tgtEl>
                                          <p:spTgt spid="12">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9">
                                            <p:txEl>
                                              <p:pRg st="0" end="0"/>
                                            </p:txEl>
                                          </p:spTgt>
                                        </p:tgtEl>
                                        <p:attrNameLst>
                                          <p:attrName>style.visibility</p:attrName>
                                        </p:attrNameLst>
                                      </p:cBhvr>
                                      <p:to>
                                        <p:strVal val="visible"/>
                                      </p:to>
                                    </p:set>
                                    <p:animEffect transition="in" filter="fade">
                                      <p:cBhvr>
                                        <p:cTn id="55" dur="2000"/>
                                        <p:tgtEl>
                                          <p:spTgt spid="29">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0">
                                            <p:txEl>
                                              <p:pRg st="0" end="0"/>
                                            </p:txEl>
                                          </p:spTgt>
                                        </p:tgtEl>
                                        <p:attrNameLst>
                                          <p:attrName>style.visibility</p:attrName>
                                        </p:attrNameLst>
                                      </p:cBhvr>
                                      <p:to>
                                        <p:strVal val="visible"/>
                                      </p:to>
                                    </p:set>
                                    <p:animEffect transition="in" filter="fade">
                                      <p:cBhvr>
                                        <p:cTn id="60" dur="2000"/>
                                        <p:tgtEl>
                                          <p:spTgt spid="30">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0">
                                            <p:txEl>
                                              <p:pRg st="1" end="1"/>
                                            </p:txEl>
                                          </p:spTgt>
                                        </p:tgtEl>
                                        <p:attrNameLst>
                                          <p:attrName>style.visibility</p:attrName>
                                        </p:attrNameLst>
                                      </p:cBhvr>
                                      <p:to>
                                        <p:strVal val="visible"/>
                                      </p:to>
                                    </p:set>
                                    <p:animEffect transition="in" filter="fade">
                                      <p:cBhvr>
                                        <p:cTn id="65" dur="2000"/>
                                        <p:tgtEl>
                                          <p:spTgt spid="30">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0">
                                            <p:txEl>
                                              <p:pRg st="2" end="2"/>
                                            </p:txEl>
                                          </p:spTgt>
                                        </p:tgtEl>
                                        <p:attrNameLst>
                                          <p:attrName>style.visibility</p:attrName>
                                        </p:attrNameLst>
                                      </p:cBhvr>
                                      <p:to>
                                        <p:strVal val="visible"/>
                                      </p:to>
                                    </p:set>
                                    <p:animEffect transition="in" filter="fade">
                                      <p:cBhvr>
                                        <p:cTn id="70" dur="2000"/>
                                        <p:tgtEl>
                                          <p:spTgt spid="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21" grpId="0" build="allAtOnce"/>
      <p:bldP spid="22" grpId="0" build="allAtOnce"/>
      <p:bldP spid="23" grpId="0" build="allAtOnce"/>
      <p:bldP spid="24" grpId="0" build="allAtOnce"/>
      <p:bldP spid="25" grpId="0" build="allAtOnce"/>
      <p:bldP spid="27" grpId="0" build="allAtOnce"/>
      <p:bldP spid="28" grpId="0" build="allAtOnce"/>
      <p:bldP spid="29" grpId="0" build="allAtOnce"/>
      <p:bldP spid="30" grpId="0" build="p"/>
      <p:bldP spid="12"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مستطيل 40"/>
          <p:cNvSpPr/>
          <p:nvPr/>
        </p:nvSpPr>
        <p:spPr>
          <a:xfrm>
            <a:off x="2643174" y="2357430"/>
            <a:ext cx="3286148" cy="28575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4" name="مستطيل 43"/>
          <p:cNvSpPr/>
          <p:nvPr/>
        </p:nvSpPr>
        <p:spPr>
          <a:xfrm>
            <a:off x="2571736" y="642918"/>
            <a:ext cx="3509986" cy="7143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2" name="مستطيل 41"/>
          <p:cNvSpPr/>
          <p:nvPr/>
        </p:nvSpPr>
        <p:spPr>
          <a:xfrm>
            <a:off x="2571736" y="1500174"/>
            <a:ext cx="3509986" cy="14287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مخطط انسيابي: رابط 3"/>
          <p:cNvSpPr/>
          <p:nvPr/>
        </p:nvSpPr>
        <p:spPr>
          <a:xfrm>
            <a:off x="3000364" y="3558605"/>
            <a:ext cx="1785950" cy="1785950"/>
          </a:xfrm>
          <a:prstGeom prst="flowChartConnector">
            <a:avLst/>
          </a:prstGeom>
          <a:noFill/>
          <a:ln w="130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مخطط انسيابي: رابط 5"/>
          <p:cNvSpPr/>
          <p:nvPr/>
        </p:nvSpPr>
        <p:spPr>
          <a:xfrm>
            <a:off x="3143240" y="3701481"/>
            <a:ext cx="1509722" cy="1500198"/>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مخطط انسيابي: رابط 7"/>
          <p:cNvSpPr/>
          <p:nvPr/>
        </p:nvSpPr>
        <p:spPr>
          <a:xfrm>
            <a:off x="3214678" y="3772919"/>
            <a:ext cx="1357322" cy="1357322"/>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مخطط انسيابي: رابط 8"/>
          <p:cNvSpPr/>
          <p:nvPr/>
        </p:nvSpPr>
        <p:spPr>
          <a:xfrm>
            <a:off x="3331844" y="3925319"/>
            <a:ext cx="1097280" cy="109728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مخطط انسيابي: رابط 9"/>
          <p:cNvSpPr/>
          <p:nvPr/>
        </p:nvSpPr>
        <p:spPr>
          <a:xfrm>
            <a:off x="3500430" y="4112969"/>
            <a:ext cx="731520" cy="73152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مخطط انسيابي: رابط 10"/>
          <p:cNvSpPr/>
          <p:nvPr/>
        </p:nvSpPr>
        <p:spPr>
          <a:xfrm>
            <a:off x="3428992" y="3987233"/>
            <a:ext cx="914400" cy="91440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مخطط انسيابي: رابط 11"/>
          <p:cNvSpPr/>
          <p:nvPr/>
        </p:nvSpPr>
        <p:spPr>
          <a:xfrm>
            <a:off x="3714744" y="4344423"/>
            <a:ext cx="274320" cy="27432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مخطط انسيابي: رابط 12"/>
          <p:cNvSpPr/>
          <p:nvPr/>
        </p:nvSpPr>
        <p:spPr>
          <a:xfrm>
            <a:off x="3571868" y="4201547"/>
            <a:ext cx="548640" cy="54864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مخطط انسيابي: رابط 13"/>
          <p:cNvSpPr/>
          <p:nvPr/>
        </p:nvSpPr>
        <p:spPr>
          <a:xfrm>
            <a:off x="3857620" y="4487299"/>
            <a:ext cx="0" cy="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مخطط انسيابي: رابط 14"/>
          <p:cNvSpPr/>
          <p:nvPr/>
        </p:nvSpPr>
        <p:spPr>
          <a:xfrm>
            <a:off x="3786182" y="4415861"/>
            <a:ext cx="140968" cy="133352"/>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2" name="مخطط انسيابي: رابط 21"/>
          <p:cNvSpPr/>
          <p:nvPr/>
        </p:nvSpPr>
        <p:spPr>
          <a:xfrm>
            <a:off x="6143636" y="4130109"/>
            <a:ext cx="274320" cy="274320"/>
          </a:xfrm>
          <a:prstGeom prst="flowChartConnecto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4" name="مخطط انسيابي: رابط 23"/>
          <p:cNvSpPr/>
          <p:nvPr/>
        </p:nvSpPr>
        <p:spPr>
          <a:xfrm>
            <a:off x="6286512" y="4272985"/>
            <a:ext cx="0" cy="0"/>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5" name="مخطط انسيابي: رابط 24"/>
          <p:cNvSpPr/>
          <p:nvPr/>
        </p:nvSpPr>
        <p:spPr>
          <a:xfrm>
            <a:off x="6215074" y="4201547"/>
            <a:ext cx="140968" cy="133352"/>
          </a:xfrm>
          <a:prstGeom prst="flowChartConnector">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29" name="رابط مستقيم 28"/>
          <p:cNvCxnSpPr/>
          <p:nvPr/>
        </p:nvCxnSpPr>
        <p:spPr>
          <a:xfrm>
            <a:off x="2571736" y="641330"/>
            <a:ext cx="3429024"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2571736" y="714356"/>
            <a:ext cx="3429024"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a:off x="2571736" y="1500174"/>
            <a:ext cx="3429024"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رابط مستقيم 31"/>
          <p:cNvCxnSpPr/>
          <p:nvPr/>
        </p:nvCxnSpPr>
        <p:spPr>
          <a:xfrm>
            <a:off x="2571736" y="1643050"/>
            <a:ext cx="3429024"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a:off x="2571736" y="2361832"/>
            <a:ext cx="3429024"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a:off x="2571736" y="2643182"/>
            <a:ext cx="3357586" cy="757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قوس ممتلئ 34"/>
          <p:cNvSpPr/>
          <p:nvPr/>
        </p:nvSpPr>
        <p:spPr>
          <a:xfrm rot="2546847">
            <a:off x="5546555" y="2397301"/>
            <a:ext cx="914400" cy="914400"/>
          </a:xfrm>
          <a:prstGeom prst="blockArc">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
        <p:nvSpPr>
          <p:cNvPr id="36" name="قوس ممتلئ 35"/>
          <p:cNvSpPr/>
          <p:nvPr/>
        </p:nvSpPr>
        <p:spPr>
          <a:xfrm rot="2546847">
            <a:off x="5780317" y="1593969"/>
            <a:ext cx="914400" cy="548640"/>
          </a:xfrm>
          <a:prstGeom prst="blockArc">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
        <p:nvSpPr>
          <p:cNvPr id="37" name="قوس ممتلئ 36"/>
          <p:cNvSpPr/>
          <p:nvPr/>
        </p:nvSpPr>
        <p:spPr>
          <a:xfrm rot="2546847">
            <a:off x="5828002" y="844101"/>
            <a:ext cx="914400" cy="274320"/>
          </a:xfrm>
          <a:prstGeom prst="blockArc">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
        <p:nvSpPr>
          <p:cNvPr id="46" name="مستطيل 45"/>
          <p:cNvSpPr/>
          <p:nvPr/>
        </p:nvSpPr>
        <p:spPr>
          <a:xfrm>
            <a:off x="3300844" y="71414"/>
            <a:ext cx="930062" cy="584775"/>
          </a:xfrm>
          <a:prstGeom prst="rect">
            <a:avLst/>
          </a:prstGeom>
        </p:spPr>
        <p:txBody>
          <a:bodyPr wrap="none">
            <a:spAutoFit/>
          </a:bodyPr>
          <a:lstStyle/>
          <a:p>
            <a:pPr algn="ctr" rtl="0"/>
            <a:r>
              <a:rPr lang="en-US" sz="3200" b="1" dirty="0" smtClean="0"/>
              <a:t>r = 1</a:t>
            </a:r>
            <a:endParaRPr lang="en-US" sz="3200" dirty="0" smtClean="0">
              <a:cs typeface="Arial" charset="0"/>
            </a:endParaRPr>
          </a:p>
        </p:txBody>
      </p:sp>
      <p:sp>
        <p:nvSpPr>
          <p:cNvPr id="47" name="مستطيل 46"/>
          <p:cNvSpPr/>
          <p:nvPr/>
        </p:nvSpPr>
        <p:spPr>
          <a:xfrm>
            <a:off x="6715140" y="629647"/>
            <a:ext cx="2238112" cy="584775"/>
          </a:xfrm>
          <a:prstGeom prst="rect">
            <a:avLst/>
          </a:prstGeom>
        </p:spPr>
        <p:txBody>
          <a:bodyPr wrap="none">
            <a:spAutoFit/>
          </a:bodyPr>
          <a:lstStyle/>
          <a:p>
            <a:pPr algn="ctr" rtl="0"/>
            <a:r>
              <a:rPr lang="en-US" sz="3200" b="1" dirty="0" smtClean="0"/>
              <a:t>F= 1 ml/min</a:t>
            </a:r>
            <a:endParaRPr lang="en-US" sz="3200" dirty="0" smtClean="0">
              <a:cs typeface="Arial" charset="0"/>
            </a:endParaRPr>
          </a:p>
        </p:txBody>
      </p:sp>
      <p:sp>
        <p:nvSpPr>
          <p:cNvPr id="48" name="مستطيل 47"/>
          <p:cNvSpPr/>
          <p:nvPr/>
        </p:nvSpPr>
        <p:spPr>
          <a:xfrm>
            <a:off x="3276499" y="986837"/>
            <a:ext cx="1023037" cy="584775"/>
          </a:xfrm>
          <a:prstGeom prst="rect">
            <a:avLst/>
          </a:prstGeom>
        </p:spPr>
        <p:txBody>
          <a:bodyPr wrap="none">
            <a:spAutoFit/>
          </a:bodyPr>
          <a:lstStyle/>
          <a:p>
            <a:pPr algn="ctr" rtl="0"/>
            <a:r>
              <a:rPr lang="en-US" sz="3200" b="1" dirty="0" smtClean="0"/>
              <a:t> r = 2</a:t>
            </a:r>
            <a:endParaRPr lang="en-US" sz="3200" dirty="0" smtClean="0">
              <a:cs typeface="Arial" charset="0"/>
            </a:endParaRPr>
          </a:p>
        </p:txBody>
      </p:sp>
      <p:sp>
        <p:nvSpPr>
          <p:cNvPr id="49" name="مستطيل 48"/>
          <p:cNvSpPr/>
          <p:nvPr/>
        </p:nvSpPr>
        <p:spPr>
          <a:xfrm>
            <a:off x="6715140" y="1558341"/>
            <a:ext cx="2539478" cy="584775"/>
          </a:xfrm>
          <a:prstGeom prst="rect">
            <a:avLst/>
          </a:prstGeom>
        </p:spPr>
        <p:txBody>
          <a:bodyPr wrap="none">
            <a:spAutoFit/>
          </a:bodyPr>
          <a:lstStyle/>
          <a:p>
            <a:pPr algn="ctr" rtl="0"/>
            <a:r>
              <a:rPr lang="en-US" sz="3200" b="1" dirty="0" smtClean="0"/>
              <a:t>F = 16 ml/min</a:t>
            </a:r>
            <a:endParaRPr lang="en-US" sz="3200" dirty="0" smtClean="0">
              <a:cs typeface="Arial" charset="0"/>
            </a:endParaRPr>
          </a:p>
        </p:txBody>
      </p:sp>
      <p:sp>
        <p:nvSpPr>
          <p:cNvPr id="50" name="مستطيل 49"/>
          <p:cNvSpPr/>
          <p:nvPr/>
        </p:nvSpPr>
        <p:spPr>
          <a:xfrm>
            <a:off x="3322985" y="1844093"/>
            <a:ext cx="930063" cy="584775"/>
          </a:xfrm>
          <a:prstGeom prst="rect">
            <a:avLst/>
          </a:prstGeom>
        </p:spPr>
        <p:txBody>
          <a:bodyPr wrap="none">
            <a:spAutoFit/>
          </a:bodyPr>
          <a:lstStyle/>
          <a:p>
            <a:pPr algn="ctr" rtl="0"/>
            <a:r>
              <a:rPr lang="en-US" sz="3200" b="1" dirty="0" smtClean="0"/>
              <a:t>r = 4</a:t>
            </a:r>
            <a:endParaRPr lang="en-US" sz="3200" dirty="0" smtClean="0">
              <a:cs typeface="Arial" charset="0"/>
            </a:endParaRPr>
          </a:p>
        </p:txBody>
      </p:sp>
      <p:sp>
        <p:nvSpPr>
          <p:cNvPr id="51" name="مستطيل 50"/>
          <p:cNvSpPr/>
          <p:nvPr/>
        </p:nvSpPr>
        <p:spPr>
          <a:xfrm>
            <a:off x="6429388" y="2415597"/>
            <a:ext cx="2747868" cy="584775"/>
          </a:xfrm>
          <a:prstGeom prst="rect">
            <a:avLst/>
          </a:prstGeom>
        </p:spPr>
        <p:txBody>
          <a:bodyPr wrap="none">
            <a:spAutoFit/>
          </a:bodyPr>
          <a:lstStyle/>
          <a:p>
            <a:pPr algn="ctr" rtl="0"/>
            <a:r>
              <a:rPr lang="en-US" sz="3200" b="1" dirty="0" smtClean="0"/>
              <a:t>F = 256 ml/min</a:t>
            </a:r>
            <a:endParaRPr lang="en-US" sz="3200" dirty="0" smtClean="0">
              <a:cs typeface="Arial" charset="0"/>
            </a:endParaRPr>
          </a:p>
        </p:txBody>
      </p:sp>
      <p:sp>
        <p:nvSpPr>
          <p:cNvPr id="55" name="مستطيل 54"/>
          <p:cNvSpPr/>
          <p:nvPr/>
        </p:nvSpPr>
        <p:spPr>
          <a:xfrm>
            <a:off x="2500298" y="5429264"/>
            <a:ext cx="2221890" cy="584775"/>
          </a:xfrm>
          <a:prstGeom prst="rect">
            <a:avLst/>
          </a:prstGeom>
        </p:spPr>
        <p:txBody>
          <a:bodyPr wrap="none">
            <a:spAutoFit/>
          </a:bodyPr>
          <a:lstStyle/>
          <a:p>
            <a:pPr algn="ctr" rtl="0"/>
            <a:r>
              <a:rPr lang="en-US" sz="3200" b="1" dirty="0" smtClean="0"/>
              <a:t>Large vessel</a:t>
            </a:r>
            <a:endParaRPr lang="en-US" sz="3200" dirty="0" smtClean="0">
              <a:cs typeface="Arial" charset="0"/>
            </a:endParaRPr>
          </a:p>
        </p:txBody>
      </p:sp>
      <p:sp>
        <p:nvSpPr>
          <p:cNvPr id="56" name="مستطيل 55"/>
          <p:cNvSpPr/>
          <p:nvPr/>
        </p:nvSpPr>
        <p:spPr>
          <a:xfrm>
            <a:off x="5572132" y="4915927"/>
            <a:ext cx="2240742" cy="584775"/>
          </a:xfrm>
          <a:prstGeom prst="rect">
            <a:avLst/>
          </a:prstGeom>
        </p:spPr>
        <p:txBody>
          <a:bodyPr wrap="none">
            <a:spAutoFit/>
          </a:bodyPr>
          <a:lstStyle/>
          <a:p>
            <a:pPr algn="ctr" rtl="0"/>
            <a:r>
              <a:rPr lang="en-US" sz="3200" b="1" dirty="0" smtClean="0"/>
              <a:t>Small vessel</a:t>
            </a:r>
            <a:endParaRPr lang="en-US" sz="3200" dirty="0" smtClean="0">
              <a:cs typeface="Arial" charset="0"/>
            </a:endParaRPr>
          </a:p>
        </p:txBody>
      </p:sp>
      <p:sp>
        <p:nvSpPr>
          <p:cNvPr id="38" name="مستطيل 37"/>
          <p:cNvSpPr/>
          <p:nvPr/>
        </p:nvSpPr>
        <p:spPr>
          <a:xfrm>
            <a:off x="285752" y="2928934"/>
            <a:ext cx="8572528" cy="954107"/>
          </a:xfrm>
          <a:prstGeom prst="rect">
            <a:avLst/>
          </a:prstGeom>
        </p:spPr>
        <p:txBody>
          <a:bodyPr wrap="square">
            <a:spAutoFit/>
          </a:bodyPr>
          <a:lstStyle/>
          <a:p>
            <a:pPr algn="l"/>
            <a:r>
              <a:rPr lang="en-US" sz="2800" b="1" dirty="0" smtClean="0"/>
              <a:t>Demonstration on the effect of vessel diameter on blood flow</a:t>
            </a:r>
          </a:p>
        </p:txBody>
      </p:sp>
      <p:sp>
        <p:nvSpPr>
          <p:cNvPr id="39" name="مستطيل 38"/>
          <p:cNvSpPr/>
          <p:nvPr/>
        </p:nvSpPr>
        <p:spPr>
          <a:xfrm>
            <a:off x="357158" y="5903893"/>
            <a:ext cx="8572528" cy="954107"/>
          </a:xfrm>
          <a:prstGeom prst="rect">
            <a:avLst/>
          </a:prstGeom>
        </p:spPr>
        <p:txBody>
          <a:bodyPr wrap="square">
            <a:spAutoFit/>
          </a:bodyPr>
          <a:lstStyle/>
          <a:p>
            <a:pPr algn="l" rtl="0"/>
            <a:r>
              <a:rPr lang="en-US" sz="2800" b="1" dirty="0" smtClean="0"/>
              <a:t>Concentric rings of blood flowing at different velocities  the farther away from the vessel wall the faster the flow</a:t>
            </a:r>
            <a:endParaRPr lang="ar-IQ"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left)">
                                      <p:cBhvr>
                                        <p:cTn id="15" dur="5000"/>
                                        <p:tgtEl>
                                          <p:spTgt spid="44"/>
                                        </p:tgtEl>
                                      </p:cBhvr>
                                    </p:animEffect>
                                  </p:childTnLst>
                                </p:cTn>
                              </p:par>
                            </p:childTnLst>
                          </p:cTn>
                        </p:par>
                        <p:par>
                          <p:cTn id="16" fill="hold">
                            <p:stCondLst>
                              <p:cond delay="5000"/>
                            </p:stCondLst>
                            <p:childTnLst>
                              <p:par>
                                <p:cTn id="17" presetID="22" presetClass="entr" presetSubtype="8"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3000"/>
                                        <p:tgtEl>
                                          <p:spTgt spid="3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6">
                                            <p:txEl>
                                              <p:pRg st="0" end="0"/>
                                            </p:txEl>
                                          </p:spTgt>
                                        </p:tgtEl>
                                        <p:attrNameLst>
                                          <p:attrName>style.visibility</p:attrName>
                                        </p:attrNameLst>
                                      </p:cBhvr>
                                      <p:to>
                                        <p:strVal val="visible"/>
                                      </p:to>
                                    </p:set>
                                    <p:animEffect transition="in" filter="fade">
                                      <p:cBhvr>
                                        <p:cTn id="24" dur="2000"/>
                                        <p:tgtEl>
                                          <p:spTgt spid="4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7">
                                            <p:txEl>
                                              <p:pRg st="0" end="0"/>
                                            </p:txEl>
                                          </p:spTgt>
                                        </p:tgtEl>
                                        <p:attrNameLst>
                                          <p:attrName>style.visibility</p:attrName>
                                        </p:attrNameLst>
                                      </p:cBhvr>
                                      <p:to>
                                        <p:strVal val="visible"/>
                                      </p:to>
                                    </p:set>
                                    <p:animEffect transition="in" filter="fade">
                                      <p:cBhvr>
                                        <p:cTn id="29" dur="2000"/>
                                        <p:tgtEl>
                                          <p:spTgt spid="47">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2000"/>
                                        <p:tgtEl>
                                          <p:spTgt spid="31"/>
                                        </p:tgtEl>
                                      </p:cBhvr>
                                    </p:animEffect>
                                  </p:childTnLst>
                                </p:cTn>
                              </p:par>
                              <p:par>
                                <p:cTn id="35" presetID="10" presetClass="entr" presetSubtype="0"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20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left)">
                                      <p:cBhvr>
                                        <p:cTn id="42" dur="2000"/>
                                        <p:tgtEl>
                                          <p:spTgt spid="42"/>
                                        </p:tgtEl>
                                      </p:cBhvr>
                                    </p:animEffect>
                                  </p:childTnLst>
                                </p:cTn>
                              </p:par>
                            </p:childTnLst>
                          </p:cTn>
                        </p:par>
                        <p:par>
                          <p:cTn id="43" fill="hold">
                            <p:stCondLst>
                              <p:cond delay="2000"/>
                            </p:stCondLst>
                            <p:childTnLst>
                              <p:par>
                                <p:cTn id="44" presetID="22" presetClass="entr" presetSubtype="8" fill="hold" grpId="0" nodeType="after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wipe(left)">
                                      <p:cBhvr>
                                        <p:cTn id="46" dur="20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8">
                                            <p:txEl>
                                              <p:pRg st="0" end="0"/>
                                            </p:txEl>
                                          </p:spTgt>
                                        </p:tgtEl>
                                        <p:attrNameLst>
                                          <p:attrName>style.visibility</p:attrName>
                                        </p:attrNameLst>
                                      </p:cBhvr>
                                      <p:to>
                                        <p:strVal val="visible"/>
                                      </p:to>
                                    </p:set>
                                    <p:animEffect transition="in" filter="fade">
                                      <p:cBhvr>
                                        <p:cTn id="51" dur="2000"/>
                                        <p:tgtEl>
                                          <p:spTgt spid="48">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9">
                                            <p:txEl>
                                              <p:pRg st="0" end="0"/>
                                            </p:txEl>
                                          </p:spTgt>
                                        </p:tgtEl>
                                        <p:attrNameLst>
                                          <p:attrName>style.visibility</p:attrName>
                                        </p:attrNameLst>
                                      </p:cBhvr>
                                      <p:to>
                                        <p:strVal val="visible"/>
                                      </p:to>
                                    </p:set>
                                    <p:animEffect transition="in" filter="fade">
                                      <p:cBhvr>
                                        <p:cTn id="56" dur="2000"/>
                                        <p:tgtEl>
                                          <p:spTgt spid="49">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2000"/>
                                        <p:tgtEl>
                                          <p:spTgt spid="33"/>
                                        </p:tgtEl>
                                      </p:cBhvr>
                                    </p:animEffect>
                                  </p:childTnLst>
                                </p:cTn>
                              </p:par>
                              <p:par>
                                <p:cTn id="62" presetID="10" presetClass="entr" presetSubtype="0" fill="hold" nodeType="with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fade">
                                      <p:cBhvr>
                                        <p:cTn id="64" dur="2000"/>
                                        <p:tgtEl>
                                          <p:spTgt spid="3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wipe(left)">
                                      <p:cBhvr>
                                        <p:cTn id="69" dur="500"/>
                                        <p:tgtEl>
                                          <p:spTgt spid="41"/>
                                        </p:tgtEl>
                                      </p:cBhvr>
                                    </p:animEffect>
                                  </p:childTnLst>
                                </p:cTn>
                              </p:par>
                            </p:childTnLst>
                          </p:cTn>
                        </p:par>
                        <p:par>
                          <p:cTn id="70" fill="hold">
                            <p:stCondLst>
                              <p:cond delay="500"/>
                            </p:stCondLst>
                            <p:childTnLst>
                              <p:par>
                                <p:cTn id="71" presetID="22" presetClass="entr" presetSubtype="8"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left)">
                                      <p:cBhvr>
                                        <p:cTn id="73" dur="500"/>
                                        <p:tgtEl>
                                          <p:spTgt spid="3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50">
                                            <p:txEl>
                                              <p:pRg st="0" end="0"/>
                                            </p:txEl>
                                          </p:spTgt>
                                        </p:tgtEl>
                                        <p:attrNameLst>
                                          <p:attrName>style.visibility</p:attrName>
                                        </p:attrNameLst>
                                      </p:cBhvr>
                                      <p:to>
                                        <p:strVal val="visible"/>
                                      </p:to>
                                    </p:set>
                                    <p:animEffect transition="in" filter="fade">
                                      <p:cBhvr>
                                        <p:cTn id="78" dur="2000"/>
                                        <p:tgtEl>
                                          <p:spTgt spid="50">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51">
                                            <p:txEl>
                                              <p:pRg st="0" end="0"/>
                                            </p:txEl>
                                          </p:spTgt>
                                        </p:tgtEl>
                                        <p:attrNameLst>
                                          <p:attrName>style.visibility</p:attrName>
                                        </p:attrNameLst>
                                      </p:cBhvr>
                                      <p:to>
                                        <p:strVal val="visible"/>
                                      </p:to>
                                    </p:set>
                                    <p:animEffect transition="in" filter="fade">
                                      <p:cBhvr>
                                        <p:cTn id="83" dur="2000"/>
                                        <p:tgtEl>
                                          <p:spTgt spid="51">
                                            <p:txEl>
                                              <p:pRg st="0" end="0"/>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4"/>
                                        </p:tgtEl>
                                        <p:attrNameLst>
                                          <p:attrName>style.visibility</p:attrName>
                                        </p:attrNameLst>
                                      </p:cBhvr>
                                      <p:to>
                                        <p:strVal val="visible"/>
                                      </p:to>
                                    </p:set>
                                    <p:animEffect transition="in" filter="fade">
                                      <p:cBhvr>
                                        <p:cTn id="88" dur="2000"/>
                                        <p:tgtEl>
                                          <p:spTgt spid="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2000"/>
                                        <p:tgtEl>
                                          <p:spTgt spid="6"/>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fade">
                                      <p:cBhvr>
                                        <p:cTn id="94" dur="2000"/>
                                        <p:tgtEl>
                                          <p:spTgt spid="8"/>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2000"/>
                                        <p:tgtEl>
                                          <p:spTgt spid="9"/>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0"/>
                                        </p:tgtEl>
                                        <p:attrNameLst>
                                          <p:attrName>style.visibility</p:attrName>
                                        </p:attrNameLst>
                                      </p:cBhvr>
                                      <p:to>
                                        <p:strVal val="visible"/>
                                      </p:to>
                                    </p:set>
                                    <p:animEffect transition="in" filter="fade">
                                      <p:cBhvr>
                                        <p:cTn id="100" dur="2000"/>
                                        <p:tgtEl>
                                          <p:spTgt spid="10"/>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2000"/>
                                        <p:tgtEl>
                                          <p:spTgt spid="11"/>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2"/>
                                        </p:tgtEl>
                                        <p:attrNameLst>
                                          <p:attrName>style.visibility</p:attrName>
                                        </p:attrNameLst>
                                      </p:cBhvr>
                                      <p:to>
                                        <p:strVal val="visible"/>
                                      </p:to>
                                    </p:set>
                                    <p:animEffect transition="in" filter="fade">
                                      <p:cBhvr>
                                        <p:cTn id="106" dur="2000"/>
                                        <p:tgtEl>
                                          <p:spTgt spid="12"/>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2000"/>
                                        <p:tgtEl>
                                          <p:spTgt spid="1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fade">
                                      <p:cBhvr>
                                        <p:cTn id="112" dur="2000"/>
                                        <p:tgtEl>
                                          <p:spTgt spid="14"/>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5"/>
                                        </p:tgtEl>
                                        <p:attrNameLst>
                                          <p:attrName>style.visibility</p:attrName>
                                        </p:attrNameLst>
                                      </p:cBhvr>
                                      <p:to>
                                        <p:strVal val="visible"/>
                                      </p:to>
                                    </p:set>
                                    <p:animEffect transition="in" filter="fade">
                                      <p:cBhvr>
                                        <p:cTn id="115" dur="2000"/>
                                        <p:tgtEl>
                                          <p:spTgt spid="15"/>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55">
                                            <p:txEl>
                                              <p:pRg st="0" end="0"/>
                                            </p:txEl>
                                          </p:spTgt>
                                        </p:tgtEl>
                                        <p:attrNameLst>
                                          <p:attrName>style.visibility</p:attrName>
                                        </p:attrNameLst>
                                      </p:cBhvr>
                                      <p:to>
                                        <p:strVal val="visible"/>
                                      </p:to>
                                    </p:set>
                                    <p:animEffect transition="in" filter="fade">
                                      <p:cBhvr>
                                        <p:cTn id="120" dur="2000"/>
                                        <p:tgtEl>
                                          <p:spTgt spid="55">
                                            <p:txEl>
                                              <p:pRg st="0" end="0"/>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22"/>
                                        </p:tgtEl>
                                        <p:attrNameLst>
                                          <p:attrName>style.visibility</p:attrName>
                                        </p:attrNameLst>
                                      </p:cBhvr>
                                      <p:to>
                                        <p:strVal val="visible"/>
                                      </p:to>
                                    </p:set>
                                    <p:animEffect transition="in" filter="fade">
                                      <p:cBhvr>
                                        <p:cTn id="125" dur="2000"/>
                                        <p:tgtEl>
                                          <p:spTgt spid="22"/>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Effect transition="in" filter="fade">
                                      <p:cBhvr>
                                        <p:cTn id="128" dur="2000"/>
                                        <p:tgtEl>
                                          <p:spTgt spid="24"/>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25"/>
                                        </p:tgtEl>
                                        <p:attrNameLst>
                                          <p:attrName>style.visibility</p:attrName>
                                        </p:attrNameLst>
                                      </p:cBhvr>
                                      <p:to>
                                        <p:strVal val="visible"/>
                                      </p:to>
                                    </p:set>
                                    <p:animEffect transition="in" filter="fade">
                                      <p:cBhvr>
                                        <p:cTn id="131" dur="2000"/>
                                        <p:tgtEl>
                                          <p:spTgt spid="25"/>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56">
                                            <p:txEl>
                                              <p:pRg st="0" end="0"/>
                                            </p:txEl>
                                          </p:spTgt>
                                        </p:tgtEl>
                                        <p:attrNameLst>
                                          <p:attrName>style.visibility</p:attrName>
                                        </p:attrNameLst>
                                      </p:cBhvr>
                                      <p:to>
                                        <p:strVal val="visible"/>
                                      </p:to>
                                    </p:set>
                                    <p:animEffect transition="in" filter="fade">
                                      <p:cBhvr>
                                        <p:cTn id="136" dur="2000"/>
                                        <p:tgtEl>
                                          <p:spTgt spid="56">
                                            <p:txEl>
                                              <p:pRg st="0" end="0"/>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39">
                                            <p:txEl>
                                              <p:pRg st="0" end="0"/>
                                            </p:txEl>
                                          </p:spTgt>
                                        </p:tgtEl>
                                        <p:attrNameLst>
                                          <p:attrName>style.visibility</p:attrName>
                                        </p:attrNameLst>
                                      </p:cBhvr>
                                      <p:to>
                                        <p:strVal val="visible"/>
                                      </p:to>
                                    </p:set>
                                    <p:animEffect transition="in" filter="fade">
                                      <p:cBhvr>
                                        <p:cTn id="141" dur="2000"/>
                                        <p:tgtEl>
                                          <p:spTgt spid="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P spid="42" grpId="0" animBg="1"/>
      <p:bldP spid="4" grpId="0" animBg="1"/>
      <p:bldP spid="6" grpId="0" animBg="1"/>
      <p:bldP spid="8" grpId="0" animBg="1"/>
      <p:bldP spid="9" grpId="0" animBg="1"/>
      <p:bldP spid="10" grpId="0" animBg="1"/>
      <p:bldP spid="11" grpId="0" animBg="1"/>
      <p:bldP spid="12" grpId="0" animBg="1"/>
      <p:bldP spid="13" grpId="0" animBg="1"/>
      <p:bldP spid="14" grpId="0" animBg="1"/>
      <p:bldP spid="15" grpId="0" animBg="1"/>
      <p:bldP spid="22" grpId="0" animBg="1"/>
      <p:bldP spid="24" grpId="0" animBg="1"/>
      <p:bldP spid="25" grpId="0" animBg="1"/>
      <p:bldP spid="35" grpId="0" animBg="1"/>
      <p:bldP spid="36" grpId="0" animBg="1"/>
      <p:bldP spid="37" grpId="0" animBg="1"/>
      <p:bldP spid="46" grpId="0" build="allAtOnce"/>
      <p:bldP spid="47" grpId="0" build="allAtOnce"/>
      <p:bldP spid="48" grpId="0" build="allAtOnce"/>
      <p:bldP spid="49" grpId="0" build="allAtOnce"/>
      <p:bldP spid="50" grpId="0" build="allAtOnce"/>
      <p:bldP spid="51" grpId="0" build="allAtOnce"/>
      <p:bldP spid="55" grpId="0" build="allAtOnce"/>
      <p:bldP spid="56" grpId="0" build="allAtOnce"/>
      <p:bldP spid="3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142844" y="1214422"/>
            <a:ext cx="3571900" cy="1000132"/>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000" b="1" dirty="0" smtClean="0"/>
              <a:t> F </a:t>
            </a:r>
            <a:r>
              <a:rPr lang="en-US" sz="4000" b="1" dirty="0" smtClean="0">
                <a:cs typeface="Arial" charset="0"/>
              </a:rPr>
              <a:t>= ∆p / R</a:t>
            </a:r>
            <a:endParaRPr lang="en-US" sz="4000" dirty="0" smtClean="0">
              <a:cs typeface="Arial" charset="0"/>
            </a:endParaRPr>
          </a:p>
        </p:txBody>
      </p:sp>
      <p:sp>
        <p:nvSpPr>
          <p:cNvPr id="5" name="مستطيل مستدير الزوايا 4"/>
          <p:cNvSpPr/>
          <p:nvPr/>
        </p:nvSpPr>
        <p:spPr>
          <a:xfrm>
            <a:off x="5286380" y="1214422"/>
            <a:ext cx="3714776" cy="1000132"/>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000" b="1" dirty="0" smtClean="0">
                <a:cs typeface="Arial" charset="0"/>
              </a:rPr>
              <a:t>R = 8</a:t>
            </a:r>
            <a:r>
              <a:rPr lang="el-GR" sz="4000" b="1" dirty="0" smtClean="0">
                <a:cs typeface="Arial" charset="0"/>
              </a:rPr>
              <a:t> η </a:t>
            </a:r>
            <a:r>
              <a:rPr lang="en-US" sz="4000" b="1" dirty="0" smtClean="0">
                <a:cs typeface="Arial" charset="0"/>
              </a:rPr>
              <a:t>L/πr</a:t>
            </a:r>
            <a:r>
              <a:rPr lang="en-US" sz="4000" b="1" baseline="30000" dirty="0" smtClean="0">
                <a:cs typeface="Arial" charset="0"/>
              </a:rPr>
              <a:t>4</a:t>
            </a:r>
            <a:endParaRPr lang="en-US" sz="4000" dirty="0" smtClean="0">
              <a:cs typeface="Arial" charset="0"/>
            </a:endParaRPr>
          </a:p>
        </p:txBody>
      </p:sp>
      <p:sp>
        <p:nvSpPr>
          <p:cNvPr id="6" name="مستطيل مستدير الزوايا 5"/>
          <p:cNvSpPr/>
          <p:nvPr/>
        </p:nvSpPr>
        <p:spPr>
          <a:xfrm>
            <a:off x="2143108" y="4000504"/>
            <a:ext cx="4643470" cy="1071570"/>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000" b="1" dirty="0" smtClean="0">
                <a:cs typeface="Arial" charset="0"/>
              </a:rPr>
              <a:t>F =∆PX πr</a:t>
            </a:r>
            <a:r>
              <a:rPr lang="en-US" sz="4000" b="1" baseline="30000" dirty="0" smtClean="0">
                <a:cs typeface="Arial" charset="0"/>
              </a:rPr>
              <a:t>4</a:t>
            </a:r>
            <a:r>
              <a:rPr lang="en-US" sz="4000" b="1" dirty="0" smtClean="0">
                <a:cs typeface="Arial" charset="0"/>
              </a:rPr>
              <a:t>/8</a:t>
            </a:r>
            <a:r>
              <a:rPr lang="el-GR" sz="4000" b="1" dirty="0" smtClean="0">
                <a:cs typeface="Arial" charset="0"/>
              </a:rPr>
              <a:t>η</a:t>
            </a:r>
            <a:r>
              <a:rPr lang="en-US" sz="4000" b="1" dirty="0" smtClean="0">
                <a:cs typeface="Arial" charset="0"/>
              </a:rPr>
              <a:t>L</a:t>
            </a:r>
            <a:endParaRPr lang="en-US" sz="4000" dirty="0" smtClean="0">
              <a:cs typeface="Arial" charset="0"/>
            </a:endParaRPr>
          </a:p>
        </p:txBody>
      </p:sp>
      <p:sp>
        <p:nvSpPr>
          <p:cNvPr id="8" name="سهم للأسفل 7"/>
          <p:cNvSpPr/>
          <p:nvPr/>
        </p:nvSpPr>
        <p:spPr>
          <a:xfrm rot="18830771">
            <a:off x="2165615" y="2379797"/>
            <a:ext cx="714380" cy="135732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سهم للأسفل 8"/>
          <p:cNvSpPr/>
          <p:nvPr/>
        </p:nvSpPr>
        <p:spPr>
          <a:xfrm rot="2440653">
            <a:off x="6285373" y="2354837"/>
            <a:ext cx="714380" cy="135732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مستطيل 9"/>
          <p:cNvSpPr/>
          <p:nvPr/>
        </p:nvSpPr>
        <p:spPr>
          <a:xfrm>
            <a:off x="3000364" y="5143512"/>
            <a:ext cx="2876941" cy="584775"/>
          </a:xfrm>
          <a:prstGeom prst="rect">
            <a:avLst/>
          </a:prstGeom>
        </p:spPr>
        <p:txBody>
          <a:bodyPr wrap="none">
            <a:spAutoFit/>
          </a:bodyPr>
          <a:lstStyle/>
          <a:p>
            <a:r>
              <a:rPr lang="en-US" sz="3200" b="1" dirty="0" err="1" smtClean="0"/>
              <a:t>Poiseuille’s</a:t>
            </a:r>
            <a:r>
              <a:rPr lang="en-US" sz="3200" b="1" dirty="0" smtClean="0"/>
              <a:t> law:</a:t>
            </a:r>
            <a:endParaRPr lang="ar-IQ"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fade">
                                      <p:cBhvr>
                                        <p:cTn id="31" dur="2000"/>
                                        <p:tgtEl>
                                          <p:spTgt spid="6">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20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animEffect transition="in" filter="fade">
                                      <p:cBhvr>
                                        <p:cTn id="39"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8" grpId="0" animBg="1"/>
      <p:bldP spid="9" grpId="0" animBg="1"/>
      <p:bldP spid="10"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buFont typeface="Wingdings" pitchFamily="2" charset="2"/>
              <a:buChar char="q"/>
            </a:pPr>
            <a:r>
              <a:rPr lang="en-US" b="1" dirty="0" smtClean="0">
                <a:solidFill>
                  <a:srgbClr val="FF0000"/>
                </a:solidFill>
                <a:cs typeface="Arial" charset="0"/>
              </a:rPr>
              <a:t>Law of Laplace:</a:t>
            </a:r>
            <a:endParaRPr lang="ar-IQ" dirty="0">
              <a:solidFill>
                <a:srgbClr val="FF0000"/>
              </a:solidFill>
            </a:endParaRPr>
          </a:p>
        </p:txBody>
      </p:sp>
      <p:sp>
        <p:nvSpPr>
          <p:cNvPr id="5" name="مستطيل مستدير الزوايا 4"/>
          <p:cNvSpPr/>
          <p:nvPr/>
        </p:nvSpPr>
        <p:spPr>
          <a:xfrm>
            <a:off x="3214678" y="1357298"/>
            <a:ext cx="4143404" cy="857256"/>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defRPr/>
            </a:pPr>
            <a:r>
              <a:rPr lang="en-US" sz="2800" b="1" dirty="0" smtClean="0">
                <a:cs typeface="Arial" charset="0"/>
              </a:rPr>
              <a:t>T= P X r / w</a:t>
            </a:r>
            <a:endParaRPr lang="en-US" sz="2800" dirty="0">
              <a:cs typeface="Arial" charset="0"/>
            </a:endParaRPr>
          </a:p>
        </p:txBody>
      </p:sp>
      <p:sp>
        <p:nvSpPr>
          <p:cNvPr id="6" name="مستطيل 5"/>
          <p:cNvSpPr/>
          <p:nvPr/>
        </p:nvSpPr>
        <p:spPr>
          <a:xfrm>
            <a:off x="642910" y="2214554"/>
            <a:ext cx="362599" cy="523220"/>
          </a:xfrm>
          <a:prstGeom prst="rect">
            <a:avLst/>
          </a:prstGeom>
          <a:ln w="25400">
            <a:solidFill>
              <a:schemeClr val="tx1"/>
            </a:solidFill>
          </a:ln>
        </p:spPr>
        <p:txBody>
          <a:bodyPr wrap="none">
            <a:spAutoFit/>
          </a:bodyPr>
          <a:lstStyle/>
          <a:p>
            <a:pPr algn="ctr"/>
            <a:r>
              <a:rPr lang="en-US" sz="2800" b="1" dirty="0" smtClean="0">
                <a:cs typeface="Arial" charset="0"/>
              </a:rPr>
              <a:t>T</a:t>
            </a:r>
            <a:endParaRPr lang="ar-IQ" sz="1200" dirty="0"/>
          </a:p>
        </p:txBody>
      </p:sp>
      <p:sp>
        <p:nvSpPr>
          <p:cNvPr id="7" name="مستطيل 6"/>
          <p:cNvSpPr/>
          <p:nvPr/>
        </p:nvSpPr>
        <p:spPr>
          <a:xfrm>
            <a:off x="642910" y="2857496"/>
            <a:ext cx="375424" cy="523220"/>
          </a:xfrm>
          <a:prstGeom prst="rect">
            <a:avLst/>
          </a:prstGeom>
          <a:ln w="25400">
            <a:solidFill>
              <a:schemeClr val="tx1"/>
            </a:solidFill>
          </a:ln>
        </p:spPr>
        <p:txBody>
          <a:bodyPr wrap="none">
            <a:spAutoFit/>
          </a:bodyPr>
          <a:lstStyle/>
          <a:p>
            <a:r>
              <a:rPr lang="en-US" sz="2800" b="1" dirty="0" smtClean="0">
                <a:cs typeface="Arial" charset="0"/>
              </a:rPr>
              <a:t>P</a:t>
            </a:r>
            <a:endParaRPr lang="ar-IQ" sz="1200" dirty="0"/>
          </a:p>
        </p:txBody>
      </p:sp>
      <p:sp>
        <p:nvSpPr>
          <p:cNvPr id="8" name="مستطيل 7"/>
          <p:cNvSpPr/>
          <p:nvPr/>
        </p:nvSpPr>
        <p:spPr>
          <a:xfrm>
            <a:off x="642910" y="3500438"/>
            <a:ext cx="384344" cy="523220"/>
          </a:xfrm>
          <a:prstGeom prst="rect">
            <a:avLst/>
          </a:prstGeom>
          <a:ln w="25400">
            <a:solidFill>
              <a:schemeClr val="tx1"/>
            </a:solidFill>
          </a:ln>
        </p:spPr>
        <p:txBody>
          <a:bodyPr wrap="square">
            <a:spAutoFit/>
          </a:bodyPr>
          <a:lstStyle/>
          <a:p>
            <a:pPr algn="ctr"/>
            <a:r>
              <a:rPr lang="en-US" sz="2800" b="1" dirty="0" smtClean="0">
                <a:cs typeface="Arial" charset="0"/>
              </a:rPr>
              <a:t>r</a:t>
            </a:r>
            <a:endParaRPr lang="ar-IQ" sz="1200" dirty="0"/>
          </a:p>
        </p:txBody>
      </p:sp>
      <p:sp>
        <p:nvSpPr>
          <p:cNvPr id="9" name="مستطيل 8"/>
          <p:cNvSpPr/>
          <p:nvPr/>
        </p:nvSpPr>
        <p:spPr>
          <a:xfrm>
            <a:off x="1285852" y="2214554"/>
            <a:ext cx="1320618" cy="523220"/>
          </a:xfrm>
          <a:prstGeom prst="rect">
            <a:avLst/>
          </a:prstGeom>
        </p:spPr>
        <p:txBody>
          <a:bodyPr wrap="none">
            <a:spAutoFit/>
          </a:bodyPr>
          <a:lstStyle/>
          <a:p>
            <a:pPr algn="l" rtl="0"/>
            <a:r>
              <a:rPr lang="en-US" sz="2800" b="1" dirty="0" smtClean="0">
                <a:cs typeface="Arial" charset="0"/>
              </a:rPr>
              <a:t>Tension</a:t>
            </a:r>
            <a:endParaRPr lang="ar-IQ" sz="2800" b="1" dirty="0"/>
          </a:p>
        </p:txBody>
      </p:sp>
      <p:sp>
        <p:nvSpPr>
          <p:cNvPr id="10" name="مستطيل 9"/>
          <p:cNvSpPr/>
          <p:nvPr/>
        </p:nvSpPr>
        <p:spPr>
          <a:xfrm>
            <a:off x="1214414" y="2857496"/>
            <a:ext cx="2315057" cy="523220"/>
          </a:xfrm>
          <a:prstGeom prst="rect">
            <a:avLst/>
          </a:prstGeom>
        </p:spPr>
        <p:txBody>
          <a:bodyPr wrap="none">
            <a:spAutoFit/>
          </a:bodyPr>
          <a:lstStyle/>
          <a:p>
            <a:pPr algn="l" rtl="0"/>
            <a:r>
              <a:rPr lang="en-US" sz="2800" b="1" dirty="0" err="1" smtClean="0">
                <a:cs typeface="Arial" charset="0"/>
              </a:rPr>
              <a:t>Transmural</a:t>
            </a:r>
            <a:r>
              <a:rPr lang="en-US" sz="2800" b="1" dirty="0" smtClean="0">
                <a:cs typeface="Arial" charset="0"/>
              </a:rPr>
              <a:t> pr.</a:t>
            </a:r>
            <a:endParaRPr lang="en-US" sz="2800" b="1" dirty="0" smtClean="0"/>
          </a:p>
        </p:txBody>
      </p:sp>
      <p:sp>
        <p:nvSpPr>
          <p:cNvPr id="11" name="مستطيل 10"/>
          <p:cNvSpPr/>
          <p:nvPr/>
        </p:nvSpPr>
        <p:spPr>
          <a:xfrm>
            <a:off x="1142976" y="3500438"/>
            <a:ext cx="3132461" cy="523220"/>
          </a:xfrm>
          <a:prstGeom prst="rect">
            <a:avLst/>
          </a:prstGeom>
        </p:spPr>
        <p:txBody>
          <a:bodyPr wrap="none">
            <a:spAutoFit/>
          </a:bodyPr>
          <a:lstStyle/>
          <a:p>
            <a:r>
              <a:rPr lang="en-US" sz="2800" b="1" dirty="0" smtClean="0">
                <a:cs typeface="Arial" charset="0"/>
              </a:rPr>
              <a:t>Radius of the vessel</a:t>
            </a:r>
            <a:endParaRPr lang="ar-IQ" sz="2800" b="1" dirty="0"/>
          </a:p>
        </p:txBody>
      </p:sp>
      <p:sp>
        <p:nvSpPr>
          <p:cNvPr id="13" name="مخطط انسيابي: رابط 12"/>
          <p:cNvSpPr/>
          <p:nvPr/>
        </p:nvSpPr>
        <p:spPr>
          <a:xfrm>
            <a:off x="5643570" y="3143248"/>
            <a:ext cx="2571768" cy="2500330"/>
          </a:xfrm>
          <a:prstGeom prst="flowChartConnector">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15" name="رابط كسهم مستقيم 14"/>
          <p:cNvCxnSpPr/>
          <p:nvPr/>
        </p:nvCxnSpPr>
        <p:spPr>
          <a:xfrm rot="5400000" flipH="1" flipV="1">
            <a:off x="6455184" y="3688956"/>
            <a:ext cx="950129"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rot="16200000" flipH="1">
            <a:off x="6501621" y="5142718"/>
            <a:ext cx="857257"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a:off x="7143768" y="4429132"/>
            <a:ext cx="928694"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5400000" flipH="1" flipV="1">
            <a:off x="7036611" y="3607595"/>
            <a:ext cx="714380" cy="6429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rot="16200000" flipH="1">
            <a:off x="7108049" y="4679165"/>
            <a:ext cx="571504" cy="5000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p:nvPr/>
        </p:nvCxnSpPr>
        <p:spPr>
          <a:xfrm rot="10800000">
            <a:off x="5786447" y="4429133"/>
            <a:ext cx="927107"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rot="5400000">
            <a:off x="6107917" y="4679166"/>
            <a:ext cx="642946" cy="5715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رابط كسهم مستقيم 31"/>
          <p:cNvCxnSpPr/>
          <p:nvPr/>
        </p:nvCxnSpPr>
        <p:spPr>
          <a:xfrm rot="10800000">
            <a:off x="5929322" y="3786190"/>
            <a:ext cx="857258" cy="42862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مستطيل 35"/>
          <p:cNvSpPr/>
          <p:nvPr/>
        </p:nvSpPr>
        <p:spPr>
          <a:xfrm>
            <a:off x="6696907" y="4191664"/>
            <a:ext cx="375424" cy="523220"/>
          </a:xfrm>
          <a:prstGeom prst="rect">
            <a:avLst/>
          </a:prstGeom>
          <a:ln w="25400">
            <a:noFill/>
          </a:ln>
        </p:spPr>
        <p:txBody>
          <a:bodyPr wrap="none">
            <a:spAutoFit/>
          </a:bodyPr>
          <a:lstStyle/>
          <a:p>
            <a:r>
              <a:rPr lang="en-US" sz="2800" b="1" dirty="0" smtClean="0">
                <a:cs typeface="Arial" charset="0"/>
              </a:rPr>
              <a:t>P</a:t>
            </a:r>
            <a:endParaRPr lang="ar-IQ" sz="1200" dirty="0"/>
          </a:p>
        </p:txBody>
      </p:sp>
      <p:sp>
        <p:nvSpPr>
          <p:cNvPr id="37" name="مستطيل 36"/>
          <p:cNvSpPr/>
          <p:nvPr/>
        </p:nvSpPr>
        <p:spPr>
          <a:xfrm>
            <a:off x="6643702" y="5643578"/>
            <a:ext cx="362599" cy="523220"/>
          </a:xfrm>
          <a:prstGeom prst="rect">
            <a:avLst/>
          </a:prstGeom>
          <a:ln w="25400">
            <a:noFill/>
          </a:ln>
        </p:spPr>
        <p:txBody>
          <a:bodyPr wrap="none">
            <a:spAutoFit/>
          </a:bodyPr>
          <a:lstStyle/>
          <a:p>
            <a:r>
              <a:rPr lang="en-US" sz="2800" b="1" dirty="0" smtClean="0">
                <a:cs typeface="Arial" charset="0"/>
              </a:rPr>
              <a:t>T</a:t>
            </a:r>
            <a:endParaRPr lang="ar-IQ" sz="1200" dirty="0"/>
          </a:p>
        </p:txBody>
      </p:sp>
      <p:sp>
        <p:nvSpPr>
          <p:cNvPr id="38" name="مستطيل 37"/>
          <p:cNvSpPr/>
          <p:nvPr/>
        </p:nvSpPr>
        <p:spPr>
          <a:xfrm>
            <a:off x="6715140" y="2620028"/>
            <a:ext cx="362599" cy="523220"/>
          </a:xfrm>
          <a:prstGeom prst="rect">
            <a:avLst/>
          </a:prstGeom>
          <a:ln w="25400">
            <a:noFill/>
          </a:ln>
        </p:spPr>
        <p:txBody>
          <a:bodyPr wrap="none">
            <a:spAutoFit/>
          </a:bodyPr>
          <a:lstStyle/>
          <a:p>
            <a:r>
              <a:rPr lang="en-US" sz="2800" b="1" dirty="0" smtClean="0">
                <a:cs typeface="Arial" charset="0"/>
              </a:rPr>
              <a:t>T</a:t>
            </a:r>
            <a:endParaRPr lang="ar-IQ" sz="1200" dirty="0"/>
          </a:p>
        </p:txBody>
      </p:sp>
      <p:sp>
        <p:nvSpPr>
          <p:cNvPr id="47" name="قوس 46"/>
          <p:cNvSpPr/>
          <p:nvPr/>
        </p:nvSpPr>
        <p:spPr>
          <a:xfrm rot="5400000">
            <a:off x="6686568" y="4529142"/>
            <a:ext cx="914400" cy="1714511"/>
          </a:xfrm>
          <a:prstGeom prst="arc">
            <a:avLst/>
          </a:prstGeom>
          <a:ln w="41275">
            <a:solidFill>
              <a:schemeClr val="tx1"/>
            </a:solidFill>
            <a:headEnd type="triangle" w="lg" len="lg"/>
            <a:tailEnd type="none" w="med" len="lg"/>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8" name="قوس 47"/>
          <p:cNvSpPr/>
          <p:nvPr/>
        </p:nvSpPr>
        <p:spPr>
          <a:xfrm rot="5400000" flipH="1">
            <a:off x="6779431" y="2421722"/>
            <a:ext cx="728675" cy="1714511"/>
          </a:xfrm>
          <a:prstGeom prst="arc">
            <a:avLst/>
          </a:prstGeom>
          <a:ln w="41275">
            <a:solidFill>
              <a:schemeClr val="tx1"/>
            </a:solidFill>
            <a:headEnd type="triangle" w="lg" len="lg"/>
            <a:tailEnd type="none" w="med" len="lg"/>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9" name="قوس 48"/>
          <p:cNvSpPr/>
          <p:nvPr/>
        </p:nvSpPr>
        <p:spPr>
          <a:xfrm rot="5400000" flipV="1">
            <a:off x="6150782" y="4507717"/>
            <a:ext cx="914400" cy="1785950"/>
          </a:xfrm>
          <a:prstGeom prst="arc">
            <a:avLst/>
          </a:prstGeom>
          <a:ln w="41275">
            <a:solidFill>
              <a:schemeClr val="tx1"/>
            </a:solidFill>
            <a:headEnd type="triangle" w="lg" len="lg"/>
            <a:tailEnd type="none" w="med" len="lg"/>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0" name="قوس 49"/>
          <p:cNvSpPr/>
          <p:nvPr/>
        </p:nvSpPr>
        <p:spPr>
          <a:xfrm rot="16200000">
            <a:off x="6186501" y="2522334"/>
            <a:ext cx="914400" cy="1714511"/>
          </a:xfrm>
          <a:prstGeom prst="arc">
            <a:avLst/>
          </a:prstGeom>
          <a:ln w="41275">
            <a:solidFill>
              <a:schemeClr val="tx1"/>
            </a:solidFill>
            <a:headEnd type="triangle" w="lg" len="lg"/>
            <a:tailEnd type="none" w="med" len="lg"/>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1" name="مستطيل 50"/>
          <p:cNvSpPr/>
          <p:nvPr/>
        </p:nvSpPr>
        <p:spPr>
          <a:xfrm>
            <a:off x="642911" y="4191664"/>
            <a:ext cx="384346" cy="523220"/>
          </a:xfrm>
          <a:prstGeom prst="rect">
            <a:avLst/>
          </a:prstGeom>
          <a:ln w="25400">
            <a:solidFill>
              <a:schemeClr val="tx1"/>
            </a:solidFill>
          </a:ln>
        </p:spPr>
        <p:txBody>
          <a:bodyPr wrap="square">
            <a:spAutoFit/>
          </a:bodyPr>
          <a:lstStyle/>
          <a:p>
            <a:pPr algn="ctr"/>
            <a:r>
              <a:rPr lang="en-US" sz="2800" b="1" dirty="0" smtClean="0">
                <a:cs typeface="Arial" charset="0"/>
              </a:rPr>
              <a:t>w</a:t>
            </a:r>
            <a:endParaRPr lang="ar-IQ" sz="1200" dirty="0"/>
          </a:p>
        </p:txBody>
      </p:sp>
      <p:sp>
        <p:nvSpPr>
          <p:cNvPr id="52" name="مستطيل 51"/>
          <p:cNvSpPr/>
          <p:nvPr/>
        </p:nvSpPr>
        <p:spPr>
          <a:xfrm>
            <a:off x="1142976" y="4214818"/>
            <a:ext cx="2321341" cy="523220"/>
          </a:xfrm>
          <a:prstGeom prst="rect">
            <a:avLst/>
          </a:prstGeom>
        </p:spPr>
        <p:txBody>
          <a:bodyPr wrap="none">
            <a:spAutoFit/>
          </a:bodyPr>
          <a:lstStyle/>
          <a:p>
            <a:r>
              <a:rPr lang="en-US" sz="2800" b="1" dirty="0" smtClean="0">
                <a:cs typeface="Arial" charset="0"/>
              </a:rPr>
              <a:t>Wall thickness</a:t>
            </a:r>
            <a:endParaRPr lang="ar-IQ"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2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fade">
                                      <p:cBhvr>
                                        <p:cTn id="15" dur="2000"/>
                                        <p:tgtEl>
                                          <p:spTgt spid="6">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20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20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bg/>
                                          </p:spTgt>
                                        </p:tgtEl>
                                        <p:attrNameLst>
                                          <p:attrName>style.visibility</p:attrName>
                                        </p:attrNameLst>
                                      </p:cBhvr>
                                      <p:to>
                                        <p:strVal val="visible"/>
                                      </p:to>
                                    </p:set>
                                    <p:animEffect transition="in" filter="fade">
                                      <p:cBhvr>
                                        <p:cTn id="28" dur="2000"/>
                                        <p:tgtEl>
                                          <p:spTgt spid="7">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20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2000"/>
                                        <p:tgtEl>
                                          <p:spTgt spid="1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
                                            <p:bg/>
                                          </p:spTgt>
                                        </p:tgtEl>
                                        <p:attrNameLst>
                                          <p:attrName>style.visibility</p:attrName>
                                        </p:attrNameLst>
                                      </p:cBhvr>
                                      <p:to>
                                        <p:strVal val="visible"/>
                                      </p:to>
                                    </p:set>
                                    <p:animEffect transition="in" filter="fade">
                                      <p:cBhvr>
                                        <p:cTn id="41" dur="2000"/>
                                        <p:tgtEl>
                                          <p:spTgt spid="8">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txEl>
                                              <p:pRg st="0" end="0"/>
                                            </p:txEl>
                                          </p:spTgt>
                                        </p:tgtEl>
                                        <p:attrNameLst>
                                          <p:attrName>style.visibility</p:attrName>
                                        </p:attrNameLst>
                                      </p:cBhvr>
                                      <p:to>
                                        <p:strVal val="visible"/>
                                      </p:to>
                                    </p:set>
                                    <p:animEffect transition="in" filter="fade">
                                      <p:cBhvr>
                                        <p:cTn id="44" dur="2000"/>
                                        <p:tgtEl>
                                          <p:spTgt spid="8">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Effect transition="in" filter="fade">
                                      <p:cBhvr>
                                        <p:cTn id="49" dur="2000"/>
                                        <p:tgtEl>
                                          <p:spTgt spid="11">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51">
                                            <p:bg/>
                                          </p:spTgt>
                                        </p:tgtEl>
                                        <p:attrNameLst>
                                          <p:attrName>style.visibility</p:attrName>
                                        </p:attrNameLst>
                                      </p:cBhvr>
                                      <p:to>
                                        <p:strVal val="visible"/>
                                      </p:to>
                                    </p:set>
                                    <p:animEffect transition="in" filter="fade">
                                      <p:cBhvr>
                                        <p:cTn id="54" dur="2000"/>
                                        <p:tgtEl>
                                          <p:spTgt spid="51">
                                            <p:bg/>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1">
                                            <p:txEl>
                                              <p:pRg st="0" end="0"/>
                                            </p:txEl>
                                          </p:spTgt>
                                        </p:tgtEl>
                                        <p:attrNameLst>
                                          <p:attrName>style.visibility</p:attrName>
                                        </p:attrNameLst>
                                      </p:cBhvr>
                                      <p:to>
                                        <p:strVal val="visible"/>
                                      </p:to>
                                    </p:set>
                                    <p:animEffect transition="in" filter="fade">
                                      <p:cBhvr>
                                        <p:cTn id="57" dur="2000"/>
                                        <p:tgtEl>
                                          <p:spTgt spid="5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2">
                                            <p:txEl>
                                              <p:pRg st="0" end="0"/>
                                            </p:txEl>
                                          </p:spTgt>
                                        </p:tgtEl>
                                        <p:attrNameLst>
                                          <p:attrName>style.visibility</p:attrName>
                                        </p:attrNameLst>
                                      </p:cBhvr>
                                      <p:to>
                                        <p:strVal val="visible"/>
                                      </p:to>
                                    </p:set>
                                    <p:animEffect transition="in" filter="fade">
                                      <p:cBhvr>
                                        <p:cTn id="62" dur="2000"/>
                                        <p:tgtEl>
                                          <p:spTgt spid="52">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20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6">
                                            <p:txEl>
                                              <p:pRg st="0" end="0"/>
                                            </p:txEl>
                                          </p:spTgt>
                                        </p:tgtEl>
                                        <p:attrNameLst>
                                          <p:attrName>style.visibility</p:attrName>
                                        </p:attrNameLst>
                                      </p:cBhvr>
                                      <p:to>
                                        <p:strVal val="visible"/>
                                      </p:to>
                                    </p:set>
                                    <p:animEffect transition="in" filter="fade">
                                      <p:cBhvr>
                                        <p:cTn id="72" dur="2000"/>
                                        <p:tgtEl>
                                          <p:spTgt spid="36">
                                            <p:txEl>
                                              <p:pRg st="0" end="0"/>
                                            </p:txEl>
                                          </p:spTgt>
                                        </p:tgtEl>
                                      </p:cBhvr>
                                    </p:animEffect>
                                  </p:childTnLst>
                                </p:cTn>
                              </p:par>
                            </p:childTnLst>
                          </p:cTn>
                        </p:par>
                        <p:par>
                          <p:cTn id="73" fill="hold">
                            <p:stCondLst>
                              <p:cond delay="2000"/>
                            </p:stCondLst>
                            <p:childTnLst>
                              <p:par>
                                <p:cTn id="74" presetID="22" presetClass="entr" presetSubtype="4" fill="hold"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wipe(down)">
                                      <p:cBhvr>
                                        <p:cTn id="76" dur="500"/>
                                        <p:tgtEl>
                                          <p:spTgt spid="15"/>
                                        </p:tgtEl>
                                      </p:cBhvr>
                                    </p:animEffect>
                                  </p:childTnLst>
                                </p:cTn>
                              </p:par>
                              <p:par>
                                <p:cTn id="77" presetID="22" presetClass="entr" presetSubtype="1" fill="hold" nodeType="with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ipe(up)">
                                      <p:cBhvr>
                                        <p:cTn id="79" dur="500"/>
                                        <p:tgtEl>
                                          <p:spTgt spid="17"/>
                                        </p:tgtEl>
                                      </p:cBhvr>
                                    </p:animEffect>
                                  </p:childTnLst>
                                </p:cTn>
                              </p:par>
                              <p:par>
                                <p:cTn id="80" presetID="22" presetClass="entr" presetSubtype="8" fill="hold" nodeType="with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left)">
                                      <p:cBhvr>
                                        <p:cTn id="82" dur="500"/>
                                        <p:tgtEl>
                                          <p:spTgt spid="19"/>
                                        </p:tgtEl>
                                      </p:cBhvr>
                                    </p:animEffect>
                                  </p:childTnLst>
                                </p:cTn>
                              </p:par>
                              <p:par>
                                <p:cTn id="83" presetID="22" presetClass="entr" presetSubtype="8" fill="hold" nodeType="with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wipe(left)">
                                      <p:cBhvr>
                                        <p:cTn id="85" dur="500"/>
                                        <p:tgtEl>
                                          <p:spTgt spid="22"/>
                                        </p:tgtEl>
                                      </p:cBhvr>
                                    </p:animEffect>
                                  </p:childTnLst>
                                </p:cTn>
                              </p:par>
                              <p:par>
                                <p:cTn id="86" presetID="22" presetClass="entr" presetSubtype="8" fill="hold" nodeType="with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left)">
                                      <p:cBhvr>
                                        <p:cTn id="88" dur="500"/>
                                        <p:tgtEl>
                                          <p:spTgt spid="24"/>
                                        </p:tgtEl>
                                      </p:cBhvr>
                                    </p:animEffect>
                                  </p:childTnLst>
                                </p:cTn>
                              </p:par>
                              <p:par>
                                <p:cTn id="89" presetID="22" presetClass="entr" presetSubtype="2" fill="hold" nodeType="with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right)">
                                      <p:cBhvr>
                                        <p:cTn id="91" dur="500"/>
                                        <p:tgtEl>
                                          <p:spTgt spid="27"/>
                                        </p:tgtEl>
                                      </p:cBhvr>
                                    </p:animEffect>
                                  </p:childTnLst>
                                </p:cTn>
                              </p:par>
                              <p:par>
                                <p:cTn id="92" presetID="22" presetClass="entr" presetSubtype="2" fill="hold"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wipe(right)">
                                      <p:cBhvr>
                                        <p:cTn id="94" dur="500"/>
                                        <p:tgtEl>
                                          <p:spTgt spid="29"/>
                                        </p:tgtEl>
                                      </p:cBhvr>
                                    </p:animEffect>
                                  </p:childTnLst>
                                </p:cTn>
                              </p:par>
                              <p:par>
                                <p:cTn id="95" presetID="22" presetClass="entr" presetSubtype="2" fill="hold" nodeType="with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wipe(right)">
                                      <p:cBhvr>
                                        <p:cTn id="97" dur="500"/>
                                        <p:tgtEl>
                                          <p:spTgt spid="32"/>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7">
                                            <p:txEl>
                                              <p:pRg st="0" end="0"/>
                                            </p:txEl>
                                          </p:spTgt>
                                        </p:tgtEl>
                                        <p:attrNameLst>
                                          <p:attrName>style.visibility</p:attrName>
                                        </p:attrNameLst>
                                      </p:cBhvr>
                                      <p:to>
                                        <p:strVal val="visible"/>
                                      </p:to>
                                    </p:set>
                                    <p:animEffect transition="in" filter="fade">
                                      <p:cBhvr>
                                        <p:cTn id="102" dur="2000"/>
                                        <p:tgtEl>
                                          <p:spTgt spid="37">
                                            <p:txEl>
                                              <p:pRg st="0" end="0"/>
                                            </p:txEl>
                                          </p:spTgt>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8">
                                            <p:txEl>
                                              <p:pRg st="0" end="0"/>
                                            </p:txEl>
                                          </p:spTgt>
                                        </p:tgtEl>
                                        <p:attrNameLst>
                                          <p:attrName>style.visibility</p:attrName>
                                        </p:attrNameLst>
                                      </p:cBhvr>
                                      <p:to>
                                        <p:strVal val="visible"/>
                                      </p:to>
                                    </p:set>
                                    <p:animEffect transition="in" filter="fade">
                                      <p:cBhvr>
                                        <p:cTn id="105" dur="2000"/>
                                        <p:tgtEl>
                                          <p:spTgt spid="38">
                                            <p:txEl>
                                              <p:pRg st="0" end="0"/>
                                            </p:txEl>
                                          </p:spTgt>
                                        </p:tgtEl>
                                      </p:cBhvr>
                                    </p:animEffect>
                                  </p:childTnLst>
                                </p:cTn>
                              </p:par>
                            </p:childTnLst>
                          </p:cTn>
                        </p:par>
                        <p:par>
                          <p:cTn id="106" fill="hold">
                            <p:stCondLst>
                              <p:cond delay="2000"/>
                            </p:stCondLst>
                            <p:childTnLst>
                              <p:par>
                                <p:cTn id="107" presetID="22" presetClass="entr" presetSubtype="8" fill="hold" grpId="0" nodeType="afterEffect">
                                  <p:stCondLst>
                                    <p:cond delay="0"/>
                                  </p:stCondLst>
                                  <p:childTnLst>
                                    <p:set>
                                      <p:cBhvr>
                                        <p:cTn id="108" dur="1" fill="hold">
                                          <p:stCondLst>
                                            <p:cond delay="0"/>
                                          </p:stCondLst>
                                        </p:cTn>
                                        <p:tgtEl>
                                          <p:spTgt spid="47"/>
                                        </p:tgtEl>
                                        <p:attrNameLst>
                                          <p:attrName>style.visibility</p:attrName>
                                        </p:attrNameLst>
                                      </p:cBhvr>
                                      <p:to>
                                        <p:strVal val="visible"/>
                                      </p:to>
                                    </p:set>
                                    <p:animEffect transition="in" filter="wipe(left)">
                                      <p:cBhvr>
                                        <p:cTn id="109" dur="500"/>
                                        <p:tgtEl>
                                          <p:spTgt spid="47"/>
                                        </p:tgtEl>
                                      </p:cBhvr>
                                    </p:animEffect>
                                  </p:childTnLst>
                                </p:cTn>
                              </p:par>
                              <p:par>
                                <p:cTn id="110" presetID="22" presetClass="entr" presetSubtype="2" fill="hold" grpId="0" nodeType="withEffect">
                                  <p:stCondLst>
                                    <p:cond delay="0"/>
                                  </p:stCondLst>
                                  <p:childTnLst>
                                    <p:set>
                                      <p:cBhvr>
                                        <p:cTn id="111" dur="1" fill="hold">
                                          <p:stCondLst>
                                            <p:cond delay="0"/>
                                          </p:stCondLst>
                                        </p:cTn>
                                        <p:tgtEl>
                                          <p:spTgt spid="49"/>
                                        </p:tgtEl>
                                        <p:attrNameLst>
                                          <p:attrName>style.visibility</p:attrName>
                                        </p:attrNameLst>
                                      </p:cBhvr>
                                      <p:to>
                                        <p:strVal val="visible"/>
                                      </p:to>
                                    </p:set>
                                    <p:animEffect transition="in" filter="wipe(right)">
                                      <p:cBhvr>
                                        <p:cTn id="112" dur="500"/>
                                        <p:tgtEl>
                                          <p:spTgt spid="49"/>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48"/>
                                        </p:tgtEl>
                                        <p:attrNameLst>
                                          <p:attrName>style.visibility</p:attrName>
                                        </p:attrNameLst>
                                      </p:cBhvr>
                                      <p:to>
                                        <p:strVal val="visible"/>
                                      </p:to>
                                    </p:set>
                                    <p:animEffect transition="in" filter="wipe(left)">
                                      <p:cBhvr>
                                        <p:cTn id="115" dur="500"/>
                                        <p:tgtEl>
                                          <p:spTgt spid="48"/>
                                        </p:tgtEl>
                                      </p:cBhvr>
                                    </p:animEffect>
                                  </p:childTnLst>
                                </p:cTn>
                              </p:par>
                              <p:par>
                                <p:cTn id="116" presetID="22" presetClass="entr" presetSubtype="2" fill="hold" grpId="0" nodeType="withEffect">
                                  <p:stCondLst>
                                    <p:cond delay="0"/>
                                  </p:stCondLst>
                                  <p:childTnLst>
                                    <p:set>
                                      <p:cBhvr>
                                        <p:cTn id="117" dur="1" fill="hold">
                                          <p:stCondLst>
                                            <p:cond delay="0"/>
                                          </p:stCondLst>
                                        </p:cTn>
                                        <p:tgtEl>
                                          <p:spTgt spid="50"/>
                                        </p:tgtEl>
                                        <p:attrNameLst>
                                          <p:attrName>style.visibility</p:attrName>
                                        </p:attrNameLst>
                                      </p:cBhvr>
                                      <p:to>
                                        <p:strVal val="visible"/>
                                      </p:to>
                                    </p:set>
                                    <p:animEffect transition="in" filter="wipe(right)">
                                      <p:cBhvr>
                                        <p:cTn id="11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7" grpId="0" build="allAtOnce" animBg="1"/>
      <p:bldP spid="8" grpId="0" build="allAtOnce" animBg="1"/>
      <p:bldP spid="9" grpId="0" build="allAtOnce"/>
      <p:bldP spid="10" grpId="0" build="allAtOnce"/>
      <p:bldP spid="11" grpId="0" build="allAtOnce"/>
      <p:bldP spid="13" grpId="0" animBg="1"/>
      <p:bldP spid="36" grpId="0" build="allAtOnce"/>
      <p:bldP spid="37" grpId="0" build="allAtOnce"/>
      <p:bldP spid="38" grpId="0" build="allAtOnce"/>
      <p:bldP spid="47" grpId="0" animBg="1"/>
      <p:bldP spid="48" grpId="0" animBg="1"/>
      <p:bldP spid="49" grpId="0" animBg="1"/>
      <p:bldP spid="50" grpId="0" animBg="1"/>
      <p:bldP spid="51" grpId="0" uiExpand="1" build="allAtOnce" animBg="1"/>
      <p:bldP spid="52"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642918"/>
            <a:ext cx="8229600" cy="1543048"/>
          </a:xfrm>
          <a:ln w="38100">
            <a:solidFill>
              <a:schemeClr val="tx1"/>
            </a:solidFill>
          </a:ln>
        </p:spPr>
        <p:txBody>
          <a:bodyPr>
            <a:normAutofit lnSpcReduction="10000"/>
          </a:bodyPr>
          <a:lstStyle/>
          <a:p>
            <a:pPr algn="l" rtl="0">
              <a:buNone/>
            </a:pPr>
            <a:r>
              <a:rPr lang="en-US" b="1" dirty="0" smtClean="0">
                <a:cs typeface="Arial" charset="0"/>
              </a:rPr>
              <a:t>Why thin wall vessel (capillaries) can withstand the tension developed in their wall without rupture ?</a:t>
            </a:r>
            <a:endParaRPr lang="ar-IQ" dirty="0"/>
          </a:p>
        </p:txBody>
      </p:sp>
      <p:sp>
        <p:nvSpPr>
          <p:cNvPr id="4" name="مستطيل 3"/>
          <p:cNvSpPr/>
          <p:nvPr/>
        </p:nvSpPr>
        <p:spPr>
          <a:xfrm>
            <a:off x="500034" y="2786058"/>
            <a:ext cx="8344652" cy="6124754"/>
          </a:xfrm>
          <a:prstGeom prst="rect">
            <a:avLst/>
          </a:prstGeom>
        </p:spPr>
        <p:txBody>
          <a:bodyPr wrap="square">
            <a:spAutoFit/>
          </a:bodyPr>
          <a:lstStyle/>
          <a:p>
            <a:pPr algn="l" rtl="0"/>
            <a:r>
              <a:rPr lang="en-US" sz="2800" b="1" dirty="0" smtClean="0">
                <a:cs typeface="Arial" charset="0"/>
              </a:rPr>
              <a:t>because  of their small diameter</a:t>
            </a:r>
          </a:p>
          <a:p>
            <a:pPr algn="l" rtl="0"/>
            <a:r>
              <a:rPr lang="en-US" sz="2800" b="1" dirty="0" smtClean="0">
                <a:cs typeface="Arial" charset="0"/>
              </a:rPr>
              <a:t>      In thin wall vessel </a:t>
            </a:r>
          </a:p>
          <a:p>
            <a:pPr algn="ctr" rtl="0"/>
            <a:r>
              <a:rPr lang="en-US" sz="2800" b="1" dirty="0" smtClean="0">
                <a:cs typeface="Arial" charset="0"/>
              </a:rPr>
              <a:t>T= P X r</a:t>
            </a:r>
          </a:p>
          <a:p>
            <a:pPr algn="l" rtl="0"/>
            <a:endParaRPr lang="en-US" sz="2800" dirty="0" smtClean="0"/>
          </a:p>
          <a:p>
            <a:pPr algn="l" rtl="0"/>
            <a:r>
              <a:rPr lang="en-US" sz="2800" b="1" dirty="0" smtClean="0"/>
              <a:t>Consequently, the </a:t>
            </a:r>
            <a:r>
              <a:rPr lang="en-US" sz="2800" b="1" u="sng" dirty="0" smtClean="0"/>
              <a:t>smaller</a:t>
            </a:r>
            <a:r>
              <a:rPr lang="en-US" sz="2800" b="1" dirty="0" smtClean="0"/>
              <a:t> the radius of a blood vessel, the </a:t>
            </a:r>
            <a:r>
              <a:rPr lang="en-US" sz="2800" b="1" u="sng" dirty="0" smtClean="0"/>
              <a:t>lower</a:t>
            </a:r>
            <a:r>
              <a:rPr lang="en-US" sz="2800" b="1" dirty="0" smtClean="0"/>
              <a:t> the tension in the wall necessary to balance the distending pressure.</a:t>
            </a:r>
            <a:endParaRPr lang="en-US" sz="2800" b="1" dirty="0" smtClean="0">
              <a:cs typeface="Arial" charset="0"/>
            </a:endParaRPr>
          </a:p>
          <a:p>
            <a:pPr algn="l" rtl="0"/>
            <a:r>
              <a:rPr lang="en-US" sz="2800" b="1" dirty="0" smtClean="0">
                <a:cs typeface="Arial" charset="0"/>
              </a:rPr>
              <a:t> </a:t>
            </a:r>
          </a:p>
          <a:p>
            <a:pPr algn="l" rtl="0"/>
            <a:endParaRPr lang="en-US" sz="2800" b="1" dirty="0" smtClean="0">
              <a:cs typeface="Arial" charset="0"/>
            </a:endParaRPr>
          </a:p>
          <a:p>
            <a:pPr algn="ctr" rtl="0"/>
            <a:endParaRPr lang="en-US" sz="2800" b="1" dirty="0" smtClean="0">
              <a:cs typeface="Arial" charset="0"/>
            </a:endParaRPr>
          </a:p>
          <a:p>
            <a:pPr algn="ctr" rtl="0"/>
            <a:endParaRPr lang="en-US" sz="2800" dirty="0" smtClean="0">
              <a:cs typeface="Arial" charset="0"/>
            </a:endParaRPr>
          </a:p>
          <a:p>
            <a:pPr algn="l" rtl="0"/>
            <a:endParaRPr lang="en-US" sz="2800" b="1" dirty="0" smtClean="0">
              <a:cs typeface="Arial" charset="0"/>
            </a:endParaRPr>
          </a:p>
          <a:p>
            <a:pPr algn="l" rtl="0"/>
            <a:endParaRPr lang="en-US" sz="2800" b="1" dirty="0" smtClean="0">
              <a:cs typeface="Arial" charset="0"/>
            </a:endParaRPr>
          </a:p>
          <a:p>
            <a:pPr algn="l" rtl="0"/>
            <a:endParaRPr lang="ar-IQ" sz="2800" dirty="0"/>
          </a:p>
        </p:txBody>
      </p:sp>
      <p:sp>
        <p:nvSpPr>
          <p:cNvPr id="6" name="مستطيل 5"/>
          <p:cNvSpPr/>
          <p:nvPr/>
        </p:nvSpPr>
        <p:spPr>
          <a:xfrm>
            <a:off x="5069069" y="3643314"/>
            <a:ext cx="591829" cy="523220"/>
          </a:xfrm>
          <a:prstGeom prst="rect">
            <a:avLst/>
          </a:prstGeom>
        </p:spPr>
        <p:txBody>
          <a:bodyPr wrap="square">
            <a:spAutoFit/>
          </a:bodyPr>
          <a:lstStyle/>
          <a:p>
            <a:r>
              <a:rPr lang="en-US" sz="2800" b="1" dirty="0" smtClean="0">
                <a:solidFill>
                  <a:srgbClr val="FF0000"/>
                </a:solidFill>
              </a:rPr>
              <a:t>↓ </a:t>
            </a:r>
            <a:endParaRPr lang="ar-IQ" sz="2800" dirty="0"/>
          </a:p>
        </p:txBody>
      </p:sp>
      <p:sp>
        <p:nvSpPr>
          <p:cNvPr id="7" name="مستطيل 6"/>
          <p:cNvSpPr/>
          <p:nvPr/>
        </p:nvSpPr>
        <p:spPr>
          <a:xfrm>
            <a:off x="3643306" y="3643314"/>
            <a:ext cx="591829" cy="523220"/>
          </a:xfrm>
          <a:prstGeom prst="rect">
            <a:avLst/>
          </a:prstGeom>
        </p:spPr>
        <p:txBody>
          <a:bodyPr wrap="square">
            <a:spAutoFit/>
          </a:bodyPr>
          <a:lstStyle/>
          <a:p>
            <a:r>
              <a:rPr lang="en-US" sz="2800" b="1" dirty="0" smtClean="0">
                <a:solidFill>
                  <a:srgbClr val="FF0000"/>
                </a:solidFill>
              </a:rPr>
              <a:t>↓ </a:t>
            </a:r>
            <a:endParaRPr lang="ar-IQ"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20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allAtOnce"/>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785786" y="571480"/>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Arteries</a:t>
            </a:r>
            <a:endParaRPr lang="ar-IQ" sz="3200" b="1" dirty="0"/>
          </a:p>
        </p:txBody>
      </p:sp>
      <p:sp>
        <p:nvSpPr>
          <p:cNvPr id="11" name="مستطيل 10"/>
          <p:cNvSpPr/>
          <p:nvPr/>
        </p:nvSpPr>
        <p:spPr>
          <a:xfrm>
            <a:off x="3214678" y="428604"/>
            <a:ext cx="5500726" cy="5857916"/>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buFont typeface="Arial" pitchFamily="34" charset="0"/>
              <a:buChar char="•"/>
            </a:pPr>
            <a:r>
              <a:rPr lang="en-US" altLang="en-US" sz="3600" b="1" dirty="0" smtClean="0">
                <a:solidFill>
                  <a:schemeClr val="tx1"/>
                </a:solidFill>
                <a:cs typeface="Arial" panose="020B0604020202020204" pitchFamily="34" charset="0"/>
              </a:rPr>
              <a:t> large diameter </a:t>
            </a:r>
          </a:p>
          <a:p>
            <a:pPr algn="ctr" rtl="0"/>
            <a:endParaRPr lang="en-US" altLang="en-US" sz="3600" b="1" dirty="0" smtClean="0">
              <a:solidFill>
                <a:schemeClr val="tx1"/>
              </a:solidFill>
              <a:cs typeface="Arial" panose="020B0604020202020204" pitchFamily="34" charset="0"/>
            </a:endParaRPr>
          </a:p>
          <a:p>
            <a:pPr algn="ctr" rtl="0">
              <a:buFont typeface="Arial" pitchFamily="34" charset="0"/>
              <a:buChar char="•"/>
            </a:pPr>
            <a:r>
              <a:rPr lang="en-US" altLang="en-US" sz="3600" b="1" dirty="0" smtClean="0">
                <a:solidFill>
                  <a:schemeClr val="tx1"/>
                </a:solidFill>
                <a:cs typeface="Arial" panose="020B0604020202020204" pitchFamily="34" charset="0"/>
              </a:rPr>
              <a:t> contain large amount of elastic tissue	&gt;&gt;&gt;&gt;&gt;&gt;&gt; wind </a:t>
            </a:r>
            <a:r>
              <a:rPr lang="en-US" altLang="en-US" sz="3600" b="1" dirty="0" err="1" smtClean="0">
                <a:solidFill>
                  <a:schemeClr val="tx1"/>
                </a:solidFill>
                <a:cs typeface="Arial" panose="020B0604020202020204" pitchFamily="34" charset="0"/>
              </a:rPr>
              <a:t>kessel</a:t>
            </a:r>
            <a:r>
              <a:rPr lang="en-US" altLang="en-US" sz="3600" b="1" dirty="0" smtClean="0">
                <a:solidFill>
                  <a:schemeClr val="tx1"/>
                </a:solidFill>
                <a:cs typeface="Arial" panose="020B0604020202020204" pitchFamily="34" charset="0"/>
              </a:rPr>
              <a:t> effect</a:t>
            </a:r>
          </a:p>
        </p:txBody>
      </p:sp>
      <p:sp>
        <p:nvSpPr>
          <p:cNvPr id="13" name="خماسي 12"/>
          <p:cNvSpPr/>
          <p:nvPr/>
        </p:nvSpPr>
        <p:spPr>
          <a:xfrm flipH="1">
            <a:off x="2643174" y="714356"/>
            <a:ext cx="571504" cy="35719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1">
                                            <p:bg/>
                                          </p:spTgt>
                                        </p:tgtEl>
                                        <p:attrNameLst>
                                          <p:attrName>style.visibility</p:attrName>
                                        </p:attrNameLst>
                                      </p:cBhvr>
                                      <p:to>
                                        <p:strVal val="visible"/>
                                      </p:to>
                                    </p:set>
                                    <p:animEffect transition="in" filter="wipe(left)">
                                      <p:cBhvr>
                                        <p:cTn id="19" dur="500"/>
                                        <p:tgtEl>
                                          <p:spTgt spid="11">
                                            <p:bg/>
                                          </p:spTgt>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wipe(left)">
                                      <p:cBhvr>
                                        <p:cTn id="23" dur="500"/>
                                        <p:tgtEl>
                                          <p:spTgt spid="11">
                                            <p:txEl>
                                              <p:pRg st="0" end="0"/>
                                            </p:txEl>
                                          </p:spTgt>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left)">
                                      <p:cBhvr>
                                        <p:cTn id="2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11" grpId="0" build="p"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785786" y="571480"/>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Arteries</a:t>
            </a:r>
            <a:endParaRPr lang="ar-IQ" sz="3200" b="1" dirty="0"/>
          </a:p>
        </p:txBody>
      </p:sp>
      <p:sp>
        <p:nvSpPr>
          <p:cNvPr id="11" name="مستطيل 10"/>
          <p:cNvSpPr/>
          <p:nvPr/>
        </p:nvSpPr>
        <p:spPr>
          <a:xfrm>
            <a:off x="3214678" y="428604"/>
            <a:ext cx="5500726" cy="5857916"/>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buFont typeface="Arial" pitchFamily="34" charset="0"/>
              <a:buChar char="•"/>
            </a:pPr>
            <a:r>
              <a:rPr lang="en-US" sz="3600" b="1" dirty="0" smtClean="0">
                <a:solidFill>
                  <a:schemeClr val="tx1"/>
                </a:solidFill>
                <a:cs typeface="Arial" charset="0"/>
              </a:rPr>
              <a:t> contain less elastic tissue</a:t>
            </a:r>
          </a:p>
          <a:p>
            <a:pPr algn="ctr" rtl="0">
              <a:buFont typeface="Arial" pitchFamily="34" charset="0"/>
              <a:buChar char="•"/>
            </a:pPr>
            <a:endParaRPr lang="en-US" sz="3600" b="1" dirty="0" smtClean="0">
              <a:solidFill>
                <a:schemeClr val="tx1"/>
              </a:solidFill>
              <a:cs typeface="Arial" charset="0"/>
            </a:endParaRPr>
          </a:p>
          <a:p>
            <a:pPr algn="ctr" rtl="0">
              <a:buFont typeface="Arial" pitchFamily="34" charset="0"/>
              <a:buChar char="•"/>
            </a:pPr>
            <a:r>
              <a:rPr lang="en-US" sz="3600" b="1" dirty="0" smtClean="0">
                <a:solidFill>
                  <a:schemeClr val="tx1"/>
                </a:solidFill>
                <a:cs typeface="Arial" charset="0"/>
              </a:rPr>
              <a:t> contain much more smooth muscles</a:t>
            </a:r>
          </a:p>
          <a:p>
            <a:pPr algn="ctr" rtl="0">
              <a:buFont typeface="Arial" pitchFamily="34" charset="0"/>
              <a:buChar char="•"/>
            </a:pPr>
            <a:endParaRPr lang="en-US" sz="3600" b="1" dirty="0" smtClean="0">
              <a:solidFill>
                <a:schemeClr val="tx1"/>
              </a:solidFill>
              <a:cs typeface="Arial" charset="0"/>
            </a:endParaRPr>
          </a:p>
          <a:p>
            <a:pPr algn="ctr" rtl="0">
              <a:buFont typeface="Arial" pitchFamily="34" charset="0"/>
              <a:buChar char="•"/>
            </a:pPr>
            <a:r>
              <a:rPr lang="en-US" sz="3600" b="1" dirty="0" smtClean="0">
                <a:solidFill>
                  <a:schemeClr val="tx1"/>
                </a:solidFill>
                <a:cs typeface="Arial" charset="0"/>
              </a:rPr>
              <a:t> they are the major site of resistance</a:t>
            </a:r>
            <a:endParaRPr lang="en-US" altLang="en-US" sz="3600" b="1" dirty="0" smtClean="0">
              <a:solidFill>
                <a:schemeClr val="tx1"/>
              </a:solidFill>
              <a:cs typeface="Arial" panose="020B0604020202020204" pitchFamily="34" charset="0"/>
            </a:endParaRPr>
          </a:p>
        </p:txBody>
      </p:sp>
      <p:sp>
        <p:nvSpPr>
          <p:cNvPr id="13" name="خماسي 12"/>
          <p:cNvSpPr/>
          <p:nvPr/>
        </p:nvSpPr>
        <p:spPr>
          <a:xfrm flipH="1">
            <a:off x="2643174" y="2071678"/>
            <a:ext cx="571504" cy="35719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مستدير الزوايا 4"/>
          <p:cNvSpPr/>
          <p:nvPr/>
        </p:nvSpPr>
        <p:spPr>
          <a:xfrm>
            <a:off x="571472" y="1785926"/>
            <a:ext cx="2071702"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t>Arterioles</a:t>
            </a: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bg/>
                                          </p:spTgt>
                                        </p:tgtEl>
                                        <p:attrNameLst>
                                          <p:attrName>style.visibility</p:attrName>
                                        </p:attrNameLst>
                                      </p:cBhvr>
                                      <p:to>
                                        <p:strVal val="visible"/>
                                      </p:to>
                                    </p:set>
                                    <p:animEffect transition="in" filter="wipe(left)">
                                      <p:cBhvr>
                                        <p:cTn id="11" dur="500"/>
                                        <p:tgtEl>
                                          <p:spTgt spid="11">
                                            <p:bg/>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left)">
                                      <p:cBhvr>
                                        <p:cTn id="15" dur="500"/>
                                        <p:tgtEl>
                                          <p:spTgt spid="11">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Effect transition="in" filter="wipe(left)">
                                      <p:cBhvr>
                                        <p:cTn id="19" dur="500"/>
                                        <p:tgtEl>
                                          <p:spTgt spid="11">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wipe(left)">
                                      <p:cBhvr>
                                        <p:cTn id="23"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785786" y="571480"/>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Arteries</a:t>
            </a:r>
            <a:endParaRPr lang="ar-IQ" sz="3200" b="1" dirty="0"/>
          </a:p>
        </p:txBody>
      </p:sp>
      <p:sp>
        <p:nvSpPr>
          <p:cNvPr id="11" name="مستطيل 10"/>
          <p:cNvSpPr/>
          <p:nvPr/>
        </p:nvSpPr>
        <p:spPr>
          <a:xfrm>
            <a:off x="3214678" y="285728"/>
            <a:ext cx="5500726" cy="635798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buFont typeface="Arial" pitchFamily="34" charset="0"/>
              <a:buChar char="•"/>
            </a:pPr>
            <a:endParaRPr lang="en-US" sz="2800" b="1" dirty="0" smtClean="0">
              <a:solidFill>
                <a:schemeClr val="tx1"/>
              </a:solidFill>
              <a:cs typeface="Arial" charset="0"/>
            </a:endParaRPr>
          </a:p>
          <a:p>
            <a:pPr algn="ctr" rtl="0">
              <a:buFont typeface="Arial" pitchFamily="34" charset="0"/>
              <a:buChar char="•"/>
            </a:pPr>
            <a:r>
              <a:rPr lang="en-US" sz="2800" b="1" dirty="0" smtClean="0">
                <a:solidFill>
                  <a:schemeClr val="tx1"/>
                </a:solidFill>
                <a:cs typeface="Arial" charset="0"/>
              </a:rPr>
              <a:t> </a:t>
            </a:r>
            <a:r>
              <a:rPr lang="en-US" sz="2800" b="1" dirty="0" smtClean="0">
                <a:solidFill>
                  <a:schemeClr val="tx1"/>
                </a:solidFill>
              </a:rPr>
              <a:t>made up of a single layer of endothelial cells</a:t>
            </a:r>
          </a:p>
          <a:p>
            <a:pPr algn="ctr" rtl="0">
              <a:buFont typeface="Arial" pitchFamily="34" charset="0"/>
              <a:buChar char="•"/>
            </a:pPr>
            <a:endParaRPr lang="en-US" sz="2800" b="1" dirty="0" smtClean="0">
              <a:solidFill>
                <a:schemeClr val="tx1"/>
              </a:solidFill>
            </a:endParaRPr>
          </a:p>
          <a:p>
            <a:pPr algn="ctr" rtl="0">
              <a:buFont typeface="Arial" pitchFamily="34" charset="0"/>
              <a:buChar char="•"/>
            </a:pPr>
            <a:r>
              <a:rPr lang="en-US" sz="2800" b="1" dirty="0" smtClean="0">
                <a:solidFill>
                  <a:schemeClr val="tx1"/>
                </a:solidFill>
              </a:rPr>
              <a:t>wall thickness is about 1µm </a:t>
            </a:r>
            <a:endParaRPr lang="en-US" sz="2800" b="1" dirty="0" smtClean="0">
              <a:solidFill>
                <a:schemeClr val="tx1"/>
              </a:solidFill>
              <a:cs typeface="Arial" charset="0"/>
            </a:endParaRPr>
          </a:p>
          <a:p>
            <a:pPr algn="ctr" rtl="0">
              <a:buFont typeface="Arial" pitchFamily="34" charset="0"/>
              <a:buChar char="•"/>
            </a:pPr>
            <a:endParaRPr lang="en-US" sz="2800" b="1" dirty="0" smtClean="0">
              <a:solidFill>
                <a:schemeClr val="tx1"/>
              </a:solidFill>
              <a:cs typeface="Arial" charset="0"/>
            </a:endParaRPr>
          </a:p>
          <a:p>
            <a:pPr algn="ctr" rtl="0">
              <a:buFont typeface="Arial" pitchFamily="34" charset="0"/>
              <a:buChar char="•"/>
            </a:pPr>
            <a:r>
              <a:rPr lang="en-US" sz="2800" b="1" dirty="0" smtClean="0">
                <a:solidFill>
                  <a:schemeClr val="tx1"/>
                </a:solidFill>
                <a:cs typeface="Arial" charset="0"/>
              </a:rPr>
              <a:t> </a:t>
            </a:r>
            <a:r>
              <a:rPr lang="en-US" sz="2800" b="1" dirty="0" smtClean="0">
                <a:solidFill>
                  <a:schemeClr val="tx1"/>
                </a:solidFill>
              </a:rPr>
              <a:t>permit passage of molecules as large as 10 nm</a:t>
            </a:r>
          </a:p>
          <a:p>
            <a:pPr algn="ctr" rtl="0">
              <a:buFont typeface="Arial" pitchFamily="34" charset="0"/>
              <a:buChar char="•"/>
            </a:pPr>
            <a:endParaRPr lang="en-US" sz="2800" b="1" dirty="0" smtClean="0">
              <a:solidFill>
                <a:schemeClr val="tx1"/>
              </a:solidFill>
              <a:cs typeface="Arial" panose="020B0604020202020204" pitchFamily="34" charset="0"/>
            </a:endParaRPr>
          </a:p>
          <a:p>
            <a:pPr algn="ctr" rtl="0">
              <a:buFont typeface="Arial" pitchFamily="34" charset="0"/>
              <a:buChar char="•"/>
            </a:pPr>
            <a:r>
              <a:rPr lang="en-US" sz="2800" b="1" dirty="0" smtClean="0">
                <a:solidFill>
                  <a:schemeClr val="tx1"/>
                </a:solidFill>
              </a:rPr>
              <a:t>Exchange fluid , nutrients ,electrolytes &amp; other substances between the blood &amp; the interstitial spaces</a:t>
            </a:r>
          </a:p>
          <a:p>
            <a:pPr algn="ctr" rtl="0">
              <a:buFont typeface="Arial" pitchFamily="34" charset="0"/>
              <a:buChar char="•"/>
            </a:pPr>
            <a:endParaRPr lang="en-US" sz="2800" b="1" dirty="0" smtClean="0">
              <a:solidFill>
                <a:schemeClr val="tx1"/>
              </a:solidFill>
            </a:endParaRPr>
          </a:p>
          <a:p>
            <a:pPr algn="ctr" rtl="0">
              <a:buFont typeface="Arial" pitchFamily="34" charset="0"/>
              <a:buChar char="•"/>
            </a:pPr>
            <a:r>
              <a:rPr lang="en-US" sz="2800" b="1" dirty="0" err="1" smtClean="0">
                <a:solidFill>
                  <a:schemeClr val="tx1"/>
                </a:solidFill>
              </a:rPr>
              <a:t>precapillary</a:t>
            </a:r>
            <a:r>
              <a:rPr lang="en-US" sz="2800" b="1" dirty="0" smtClean="0">
                <a:solidFill>
                  <a:schemeClr val="tx1"/>
                </a:solidFill>
              </a:rPr>
              <a:t> sphincters</a:t>
            </a:r>
          </a:p>
        </p:txBody>
      </p:sp>
      <p:sp>
        <p:nvSpPr>
          <p:cNvPr id="13" name="خماسي 12"/>
          <p:cNvSpPr/>
          <p:nvPr/>
        </p:nvSpPr>
        <p:spPr>
          <a:xfrm flipH="1">
            <a:off x="2643174" y="3286124"/>
            <a:ext cx="571504" cy="35719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مستدير الزوايا 4"/>
          <p:cNvSpPr/>
          <p:nvPr/>
        </p:nvSpPr>
        <p:spPr>
          <a:xfrm>
            <a:off x="571472" y="1785926"/>
            <a:ext cx="2071702"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t>Arterioles</a:t>
            </a:r>
            <a:endParaRPr lang="ar-IQ" sz="3200" dirty="0"/>
          </a:p>
        </p:txBody>
      </p:sp>
      <p:sp>
        <p:nvSpPr>
          <p:cNvPr id="6" name="مستطيل مستدير الزوايا 5"/>
          <p:cNvSpPr/>
          <p:nvPr/>
        </p:nvSpPr>
        <p:spPr>
          <a:xfrm>
            <a:off x="642910" y="3071810"/>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000" b="1" dirty="0" smtClean="0"/>
              <a:t>Capillaries</a:t>
            </a:r>
            <a:endParaRPr lang="ar-IQ"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bg/>
                                          </p:spTgt>
                                        </p:tgtEl>
                                        <p:attrNameLst>
                                          <p:attrName>style.visibility</p:attrName>
                                        </p:attrNameLst>
                                      </p:cBhvr>
                                      <p:to>
                                        <p:strVal val="visible"/>
                                      </p:to>
                                    </p:set>
                                    <p:animEffect transition="in" filter="wipe(left)">
                                      <p:cBhvr>
                                        <p:cTn id="11" dur="500"/>
                                        <p:tgtEl>
                                          <p:spTgt spid="11">
                                            <p:bg/>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wipe(left)">
                                      <p:cBhvr>
                                        <p:cTn id="15" dur="500"/>
                                        <p:tgtEl>
                                          <p:spTgt spid="11">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wipe(left)">
                                      <p:cBhvr>
                                        <p:cTn id="19" dur="500"/>
                                        <p:tgtEl>
                                          <p:spTgt spid="11">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Effect transition="in" filter="wipe(left)">
                                      <p:cBhvr>
                                        <p:cTn id="23" dur="500"/>
                                        <p:tgtEl>
                                          <p:spTgt spid="11">
                                            <p:txEl>
                                              <p:pRg st="5" end="5"/>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animEffect transition="in" filter="wipe(left)">
                                      <p:cBhvr>
                                        <p:cTn id="27" dur="500"/>
                                        <p:tgtEl>
                                          <p:spTgt spid="11">
                                            <p:txEl>
                                              <p:pRg st="7" end="7"/>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xEl>
                                              <p:pRg st="9" end="9"/>
                                            </p:txEl>
                                          </p:spTgt>
                                        </p:tgtEl>
                                        <p:attrNameLst>
                                          <p:attrName>style.visibility</p:attrName>
                                        </p:attrNameLst>
                                      </p:cBhvr>
                                      <p:to>
                                        <p:strVal val="visible"/>
                                      </p:to>
                                    </p:set>
                                    <p:animEffect transition="in" filter="wipe(left)">
                                      <p:cBhvr>
                                        <p:cTn id="31" dur="5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785786" y="571480"/>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Arteries</a:t>
            </a:r>
            <a:endParaRPr lang="ar-IQ" sz="3200" b="1" dirty="0"/>
          </a:p>
        </p:txBody>
      </p:sp>
      <p:sp>
        <p:nvSpPr>
          <p:cNvPr id="11" name="مستطيل 10"/>
          <p:cNvSpPr/>
          <p:nvPr/>
        </p:nvSpPr>
        <p:spPr>
          <a:xfrm>
            <a:off x="3214678" y="428604"/>
            <a:ext cx="5500726" cy="614366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en-US" sz="3000" b="1" dirty="0" smtClean="0">
              <a:solidFill>
                <a:schemeClr val="tx1"/>
              </a:solidFill>
              <a:cs typeface="Arial" charset="0"/>
            </a:endParaRPr>
          </a:p>
          <a:p>
            <a:pPr algn="ctr" rtl="0">
              <a:buFont typeface="Arial" pitchFamily="34" charset="0"/>
              <a:buChar char="•"/>
            </a:pPr>
            <a:r>
              <a:rPr lang="en-US" sz="3000" b="1" dirty="0" smtClean="0">
                <a:solidFill>
                  <a:schemeClr val="tx1"/>
                </a:solidFill>
              </a:rPr>
              <a:t> act as  conduits  for transport of blood from the tissues to the heart</a:t>
            </a:r>
          </a:p>
          <a:p>
            <a:pPr algn="ctr" rtl="0">
              <a:buFont typeface="Arial" pitchFamily="34" charset="0"/>
              <a:buChar char="•"/>
            </a:pPr>
            <a:endParaRPr lang="en-US" sz="3000" b="1" dirty="0" smtClean="0">
              <a:solidFill>
                <a:schemeClr val="tx1"/>
              </a:solidFill>
            </a:endParaRPr>
          </a:p>
          <a:p>
            <a:pPr algn="ctr" rtl="0">
              <a:buFont typeface="Arial" pitchFamily="34" charset="0"/>
              <a:buChar char="•"/>
            </a:pPr>
            <a:r>
              <a:rPr lang="en-US" sz="3000" b="1" dirty="0" smtClean="0">
                <a:solidFill>
                  <a:schemeClr val="tx1"/>
                </a:solidFill>
              </a:rPr>
              <a:t>walls are thin, contain few amount of elastic tissue</a:t>
            </a:r>
          </a:p>
          <a:p>
            <a:pPr algn="ctr" rtl="0"/>
            <a:r>
              <a:rPr lang="en-US" sz="3000" b="1" dirty="0" smtClean="0">
                <a:solidFill>
                  <a:schemeClr val="tx1"/>
                </a:solidFill>
              </a:rPr>
              <a:t> </a:t>
            </a:r>
          </a:p>
          <a:p>
            <a:pPr algn="ctr" rtl="0">
              <a:buFont typeface="Arial" pitchFamily="34" charset="0"/>
              <a:buChar char="•"/>
            </a:pPr>
            <a:r>
              <a:rPr lang="en-US" sz="3000" b="1" dirty="0" smtClean="0">
                <a:solidFill>
                  <a:schemeClr val="tx1"/>
                </a:solidFill>
              </a:rPr>
              <a:t> have lower  </a:t>
            </a:r>
            <a:r>
              <a:rPr lang="en-US" sz="3000" b="1" dirty="0" err="1" smtClean="0">
                <a:solidFill>
                  <a:schemeClr val="tx1"/>
                </a:solidFill>
              </a:rPr>
              <a:t>elastance</a:t>
            </a:r>
            <a:r>
              <a:rPr lang="en-US" sz="3000" b="1" dirty="0" smtClean="0">
                <a:solidFill>
                  <a:schemeClr val="tx1"/>
                </a:solidFill>
              </a:rPr>
              <a:t> &amp; higher compliance</a:t>
            </a:r>
          </a:p>
          <a:p>
            <a:pPr algn="ctr" rtl="0"/>
            <a:endParaRPr lang="en-US" sz="3000" b="1" dirty="0" smtClean="0">
              <a:solidFill>
                <a:schemeClr val="tx1"/>
              </a:solidFill>
            </a:endParaRPr>
          </a:p>
          <a:p>
            <a:pPr algn="ctr" rtl="0"/>
            <a:r>
              <a:rPr lang="en-US" sz="3000" b="1" dirty="0" smtClean="0">
                <a:solidFill>
                  <a:schemeClr val="tx1"/>
                </a:solidFill>
              </a:rPr>
              <a:t>veins are muscular &amp; this allows them to contract or expand </a:t>
            </a:r>
            <a:endParaRPr lang="en-US" altLang="en-US" sz="3000" b="1" dirty="0" smtClean="0">
              <a:solidFill>
                <a:schemeClr val="tx1"/>
              </a:solidFill>
              <a:cs typeface="Arial" panose="020B0604020202020204" pitchFamily="34" charset="0"/>
            </a:endParaRPr>
          </a:p>
        </p:txBody>
      </p:sp>
      <p:sp>
        <p:nvSpPr>
          <p:cNvPr id="13" name="خماسي 12"/>
          <p:cNvSpPr/>
          <p:nvPr/>
        </p:nvSpPr>
        <p:spPr>
          <a:xfrm flipH="1">
            <a:off x="2643174" y="4572008"/>
            <a:ext cx="571504" cy="35719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ستطيل مستدير الزوايا 4"/>
          <p:cNvSpPr/>
          <p:nvPr/>
        </p:nvSpPr>
        <p:spPr>
          <a:xfrm>
            <a:off x="571472" y="1785926"/>
            <a:ext cx="2071702"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smtClean="0"/>
              <a:t>Arterioles</a:t>
            </a:r>
            <a:endParaRPr lang="ar-IQ" sz="3200" dirty="0"/>
          </a:p>
        </p:txBody>
      </p:sp>
      <p:sp>
        <p:nvSpPr>
          <p:cNvPr id="6" name="مستطيل مستدير الزوايا 5"/>
          <p:cNvSpPr/>
          <p:nvPr/>
        </p:nvSpPr>
        <p:spPr>
          <a:xfrm>
            <a:off x="642910" y="3071810"/>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Arteries</a:t>
            </a:r>
            <a:endParaRPr lang="ar-IQ" sz="3200" b="1" dirty="0"/>
          </a:p>
        </p:txBody>
      </p:sp>
      <p:sp>
        <p:nvSpPr>
          <p:cNvPr id="7" name="مستطيل مستدير الزوايا 6"/>
          <p:cNvSpPr/>
          <p:nvPr/>
        </p:nvSpPr>
        <p:spPr>
          <a:xfrm>
            <a:off x="642910" y="4357694"/>
            <a:ext cx="1928826"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err="1" smtClean="0"/>
              <a:t>Venules</a:t>
            </a:r>
            <a:r>
              <a:rPr lang="en-US" sz="3200" b="1" dirty="0" smtClean="0"/>
              <a:t> &amp; veins</a:t>
            </a:r>
            <a:endParaRPr lang="ar-IQ"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bg/>
                                          </p:spTgt>
                                        </p:tgtEl>
                                        <p:attrNameLst>
                                          <p:attrName>style.visibility</p:attrName>
                                        </p:attrNameLst>
                                      </p:cBhvr>
                                      <p:to>
                                        <p:strVal val="visible"/>
                                      </p:to>
                                    </p:set>
                                    <p:animEffect transition="in" filter="wipe(left)">
                                      <p:cBhvr>
                                        <p:cTn id="11" dur="500"/>
                                        <p:tgtEl>
                                          <p:spTgt spid="11">
                                            <p:bg/>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wipe(left)">
                                      <p:cBhvr>
                                        <p:cTn id="15" dur="500"/>
                                        <p:tgtEl>
                                          <p:spTgt spid="11">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wipe(left)">
                                      <p:cBhvr>
                                        <p:cTn id="19" dur="500"/>
                                        <p:tgtEl>
                                          <p:spTgt spid="11">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wipe(left)">
                                      <p:cBhvr>
                                        <p:cTn id="23" dur="500"/>
                                        <p:tgtEl>
                                          <p:spTgt spid="11">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wipe(left)">
                                      <p:cBhvr>
                                        <p:cTn id="27" dur="500"/>
                                        <p:tgtEl>
                                          <p:spTgt spid="11">
                                            <p:txEl>
                                              <p:pRg st="5" end="5"/>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Effect transition="in" filter="wipe(left)">
                                      <p:cBhvr>
                                        <p:cTn id="31"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571472" y="3643314"/>
            <a:ext cx="2786082"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capacitance vessels </a:t>
            </a:r>
            <a:endParaRPr lang="ar-IQ" sz="3200" b="1" dirty="0"/>
          </a:p>
        </p:txBody>
      </p:sp>
      <p:sp>
        <p:nvSpPr>
          <p:cNvPr id="6" name="مستطيل مستدير الزوايا 5"/>
          <p:cNvSpPr/>
          <p:nvPr/>
        </p:nvSpPr>
        <p:spPr>
          <a:xfrm>
            <a:off x="571472" y="1071546"/>
            <a:ext cx="2786082" cy="857256"/>
          </a:xfrm>
          <a:prstGeom prst="roundRect">
            <a:avLst/>
          </a:prstGeom>
          <a:solidFill>
            <a:srgbClr val="FF0000"/>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t>resistance vessels</a:t>
            </a:r>
            <a:endParaRPr lang="ar-IQ" sz="3200" b="1" dirty="0"/>
          </a:p>
        </p:txBody>
      </p:sp>
      <p:sp>
        <p:nvSpPr>
          <p:cNvPr id="8" name="مستطيل 7"/>
          <p:cNvSpPr/>
          <p:nvPr/>
        </p:nvSpPr>
        <p:spPr>
          <a:xfrm>
            <a:off x="3786182" y="1928802"/>
            <a:ext cx="2486130" cy="769441"/>
          </a:xfrm>
          <a:prstGeom prst="rect">
            <a:avLst/>
          </a:prstGeom>
        </p:spPr>
        <p:txBody>
          <a:bodyPr wrap="none">
            <a:spAutoFit/>
          </a:bodyPr>
          <a:lstStyle/>
          <a:p>
            <a:r>
              <a:rPr lang="en-US" sz="4400" b="1" dirty="0" smtClean="0"/>
              <a:t>Arterioles</a:t>
            </a:r>
            <a:endParaRPr lang="ar-IQ" sz="4400" b="1" dirty="0"/>
          </a:p>
        </p:txBody>
      </p:sp>
      <p:sp>
        <p:nvSpPr>
          <p:cNvPr id="9" name="مستطيل 8"/>
          <p:cNvSpPr/>
          <p:nvPr/>
        </p:nvSpPr>
        <p:spPr>
          <a:xfrm>
            <a:off x="4205419" y="4445509"/>
            <a:ext cx="1438151" cy="769441"/>
          </a:xfrm>
          <a:prstGeom prst="rect">
            <a:avLst/>
          </a:prstGeom>
        </p:spPr>
        <p:txBody>
          <a:bodyPr wrap="none">
            <a:spAutoFit/>
          </a:bodyPr>
          <a:lstStyle/>
          <a:p>
            <a:r>
              <a:rPr lang="en-US" sz="4400" b="1" dirty="0" smtClean="0"/>
              <a:t>Veins</a:t>
            </a:r>
            <a:endParaRPr lang="ar-IQ"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bg/>
                                          </p:spTgt>
                                        </p:tgtEl>
                                        <p:attrNameLst>
                                          <p:attrName>style.visibility</p:attrName>
                                        </p:attrNameLst>
                                      </p:cBhvr>
                                      <p:to>
                                        <p:strVal val="visible"/>
                                      </p:to>
                                    </p:set>
                                    <p:animEffect transition="in" filter="fade">
                                      <p:cBhvr>
                                        <p:cTn id="10" dur="2000"/>
                                        <p:tgtEl>
                                          <p:spTgt spid="6">
                                            <p:bg/>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20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Effect transition="in" filter="fade">
                                      <p:cBhvr>
                                        <p:cTn id="20" dur="2000"/>
                                        <p:tgtEl>
                                          <p:spTgt spid="5">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6" grpId="0" uiExpand="1" build="allAtOnce" animBg="1"/>
      <p:bldP spid="8" grpId="0" build="allAtOnce"/>
      <p:bldP spid="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pic>
        <p:nvPicPr>
          <p:cNvPr id="4" name="Picture 2" descr="https://lh6.googleusercontent.com/-Lu-DWje81dAgoW255e0FFTdOSNIGiizHERC4MuP_sb0xVrE4r6jdWnaNYdnPi7UFAnRCAfgRpjRYCzSjRw-MO7Kzd7nUxWJQmIaRCjw1ssosM5BLJzpxvIl16AWMaDxSZldx2GiCI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714488"/>
            <a:ext cx="9144000" cy="434499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715404" cy="1143000"/>
          </a:xfrm>
        </p:spPr>
        <p:txBody>
          <a:bodyPr>
            <a:normAutofit fontScale="90000"/>
          </a:bodyPr>
          <a:lstStyle/>
          <a:p>
            <a:pPr rtl="0"/>
            <a:r>
              <a:rPr lang="en-US" altLang="en-US" b="1" dirty="0" smtClean="0">
                <a:cs typeface="Arial" panose="020B0604020202020204" pitchFamily="34" charset="0"/>
              </a:rPr>
              <a:t>Physical characteristics of the systemic circulation: (</a:t>
            </a:r>
            <a:r>
              <a:rPr lang="en-US" altLang="en-US" b="1" dirty="0" err="1" smtClean="0">
                <a:cs typeface="Arial" panose="020B0604020202020204" pitchFamily="34" charset="0"/>
              </a:rPr>
              <a:t>Hemodynamics</a:t>
            </a:r>
            <a:r>
              <a:rPr lang="en-US" altLang="en-US" b="1" dirty="0" smtClean="0">
                <a:cs typeface="Arial" panose="020B0604020202020204" pitchFamily="34" charset="0"/>
              </a:rPr>
              <a:t>):</a:t>
            </a:r>
            <a:r>
              <a:rPr lang="en-US" altLang="en-US" dirty="0" smtClean="0">
                <a:cs typeface="Arial" panose="020B0604020202020204" pitchFamily="34" charset="0"/>
              </a:rPr>
              <a:t/>
            </a:r>
            <a:br>
              <a:rPr lang="en-US" altLang="en-US" dirty="0" smtClean="0">
                <a:cs typeface="Arial" panose="020B0604020202020204" pitchFamily="34" charset="0"/>
              </a:rPr>
            </a:br>
            <a:endParaRPr lang="ar-IQ" dirty="0"/>
          </a:p>
        </p:txBody>
      </p:sp>
      <p:graphicFrame>
        <p:nvGraphicFramePr>
          <p:cNvPr id="4" name="رسم تخطيطي 3"/>
          <p:cNvGraphicFramePr/>
          <p:nvPr/>
        </p:nvGraphicFramePr>
        <p:xfrm>
          <a:off x="500034" y="2143116"/>
          <a:ext cx="8072494"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مستطيل 4"/>
          <p:cNvSpPr/>
          <p:nvPr/>
        </p:nvSpPr>
        <p:spPr>
          <a:xfrm>
            <a:off x="428596" y="1785926"/>
            <a:ext cx="8143900" cy="1077218"/>
          </a:xfrm>
          <a:prstGeom prst="rect">
            <a:avLst/>
          </a:prstGeom>
        </p:spPr>
        <p:txBody>
          <a:bodyPr wrap="square">
            <a:spAutoFit/>
          </a:bodyPr>
          <a:lstStyle/>
          <a:p>
            <a:pPr algn="l" rtl="0">
              <a:buFont typeface="Wingdings" pitchFamily="2" charset="2"/>
              <a:buChar char="q"/>
            </a:pPr>
            <a:r>
              <a:rPr lang="en-US" altLang="en-US" sz="3200" b="1" dirty="0" smtClean="0">
                <a:solidFill>
                  <a:srgbClr val="C00000"/>
                </a:solidFill>
                <a:cs typeface="Arial" panose="020B0604020202020204" pitchFamily="34" charset="0"/>
              </a:rPr>
              <a:t>Quantities of blood in the different parts of the systemic circulation</a:t>
            </a:r>
            <a:endParaRPr lang="ar-IQ" sz="32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70C75F8-FAC4-4EEC-8581-57D30BCB6EAD}"/>
                                            </p:graphicEl>
                                          </p:spTgt>
                                        </p:tgtEl>
                                        <p:attrNameLst>
                                          <p:attrName>style.visibility</p:attrName>
                                        </p:attrNameLst>
                                      </p:cBhvr>
                                      <p:to>
                                        <p:strVal val="visible"/>
                                      </p:to>
                                    </p:set>
                                    <p:animEffect transition="in" filter="fade">
                                      <p:cBhvr>
                                        <p:cTn id="7" dur="2000"/>
                                        <p:tgtEl>
                                          <p:spTgt spid="4">
                                            <p:graphicEl>
                                              <a:dgm id="{970C75F8-FAC4-4EEC-8581-57D30BCB6EA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4C0C0FBE-2168-4A7B-9EF0-93AEC2D1ACB2}"/>
                                            </p:graphicEl>
                                          </p:spTgt>
                                        </p:tgtEl>
                                        <p:attrNameLst>
                                          <p:attrName>style.visibility</p:attrName>
                                        </p:attrNameLst>
                                      </p:cBhvr>
                                      <p:to>
                                        <p:strVal val="visible"/>
                                      </p:to>
                                    </p:set>
                                    <p:animEffect transition="in" filter="fade">
                                      <p:cBhvr>
                                        <p:cTn id="10" dur="2000"/>
                                        <p:tgtEl>
                                          <p:spTgt spid="4">
                                            <p:graphicEl>
                                              <a:dgm id="{4C0C0FBE-2168-4A7B-9EF0-93AEC2D1ACB2}"/>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2BCFC5CD-8FBB-437C-BD39-AB8D1FA97F36}"/>
                                            </p:graphicEl>
                                          </p:spTgt>
                                        </p:tgtEl>
                                        <p:attrNameLst>
                                          <p:attrName>style.visibility</p:attrName>
                                        </p:attrNameLst>
                                      </p:cBhvr>
                                      <p:to>
                                        <p:strVal val="visible"/>
                                      </p:to>
                                    </p:set>
                                    <p:animEffect transition="in" filter="fade">
                                      <p:cBhvr>
                                        <p:cTn id="15" dur="2000"/>
                                        <p:tgtEl>
                                          <p:spTgt spid="4">
                                            <p:graphicEl>
                                              <a:dgm id="{2BCFC5CD-8FBB-437C-BD39-AB8D1FA97F36}"/>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608D32C8-D2E8-4739-A5F1-FF706DFCE586}"/>
                                            </p:graphicEl>
                                          </p:spTgt>
                                        </p:tgtEl>
                                        <p:attrNameLst>
                                          <p:attrName>style.visibility</p:attrName>
                                        </p:attrNameLst>
                                      </p:cBhvr>
                                      <p:to>
                                        <p:strVal val="visible"/>
                                      </p:to>
                                    </p:set>
                                    <p:animEffect transition="in" filter="fade">
                                      <p:cBhvr>
                                        <p:cTn id="18" dur="2000"/>
                                        <p:tgtEl>
                                          <p:spTgt spid="4">
                                            <p:graphicEl>
                                              <a:dgm id="{608D32C8-D2E8-4739-A5F1-FF706DFCE586}"/>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272676BB-5759-4016-A51F-ACBF419A3744}"/>
                                            </p:graphicEl>
                                          </p:spTgt>
                                        </p:tgtEl>
                                        <p:attrNameLst>
                                          <p:attrName>style.visibility</p:attrName>
                                        </p:attrNameLst>
                                      </p:cBhvr>
                                      <p:to>
                                        <p:strVal val="visible"/>
                                      </p:to>
                                    </p:set>
                                    <p:animEffect transition="in" filter="fade">
                                      <p:cBhvr>
                                        <p:cTn id="21" dur="2000"/>
                                        <p:tgtEl>
                                          <p:spTgt spid="4">
                                            <p:graphicEl>
                                              <a:dgm id="{272676BB-5759-4016-A51F-ACBF419A374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ABA31134-A212-4F35-937C-26B4F70C4C01}"/>
                                            </p:graphicEl>
                                          </p:spTgt>
                                        </p:tgtEl>
                                        <p:attrNameLst>
                                          <p:attrName>style.visibility</p:attrName>
                                        </p:attrNameLst>
                                      </p:cBhvr>
                                      <p:to>
                                        <p:strVal val="visible"/>
                                      </p:to>
                                    </p:set>
                                    <p:animEffect transition="in" filter="fade">
                                      <p:cBhvr>
                                        <p:cTn id="26" dur="2000"/>
                                        <p:tgtEl>
                                          <p:spTgt spid="4">
                                            <p:graphicEl>
                                              <a:dgm id="{ABA31134-A212-4F35-937C-26B4F70C4C01}"/>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BC66E18F-5414-4607-BCD5-528C97B3CCDE}"/>
                                            </p:graphicEl>
                                          </p:spTgt>
                                        </p:tgtEl>
                                        <p:attrNameLst>
                                          <p:attrName>style.visibility</p:attrName>
                                        </p:attrNameLst>
                                      </p:cBhvr>
                                      <p:to>
                                        <p:strVal val="visible"/>
                                      </p:to>
                                    </p:set>
                                    <p:animEffect transition="in" filter="fade">
                                      <p:cBhvr>
                                        <p:cTn id="29" dur="2000"/>
                                        <p:tgtEl>
                                          <p:spTgt spid="4">
                                            <p:graphicEl>
                                              <a:dgm id="{BC66E18F-5414-4607-BCD5-528C97B3CCDE}"/>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FC09DB53-8850-4CCC-95DD-586499514B0E}"/>
                                            </p:graphicEl>
                                          </p:spTgt>
                                        </p:tgtEl>
                                        <p:attrNameLst>
                                          <p:attrName>style.visibility</p:attrName>
                                        </p:attrNameLst>
                                      </p:cBhvr>
                                      <p:to>
                                        <p:strVal val="visible"/>
                                      </p:to>
                                    </p:set>
                                    <p:animEffect transition="in" filter="fade">
                                      <p:cBhvr>
                                        <p:cTn id="32" dur="2000"/>
                                        <p:tgtEl>
                                          <p:spTgt spid="4">
                                            <p:graphicEl>
                                              <a:dgm id="{FC09DB53-8850-4CCC-95DD-586499514B0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01ACAF3E-867A-4D45-8049-7DDF63F21BCD}"/>
                                            </p:graphicEl>
                                          </p:spTgt>
                                        </p:tgtEl>
                                        <p:attrNameLst>
                                          <p:attrName>style.visibility</p:attrName>
                                        </p:attrNameLst>
                                      </p:cBhvr>
                                      <p:to>
                                        <p:strVal val="visible"/>
                                      </p:to>
                                    </p:set>
                                    <p:animEffect transition="in" filter="fade">
                                      <p:cBhvr>
                                        <p:cTn id="37" dur="2000"/>
                                        <p:tgtEl>
                                          <p:spTgt spid="4">
                                            <p:graphicEl>
                                              <a:dgm id="{01ACAF3E-867A-4D45-8049-7DDF63F21BCD}"/>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1EE6758D-5BE0-48DE-8DAF-2E3B8C35C8AC}"/>
                                            </p:graphicEl>
                                          </p:spTgt>
                                        </p:tgtEl>
                                        <p:attrNameLst>
                                          <p:attrName>style.visibility</p:attrName>
                                        </p:attrNameLst>
                                      </p:cBhvr>
                                      <p:to>
                                        <p:strVal val="visible"/>
                                      </p:to>
                                    </p:set>
                                    <p:animEffect transition="in" filter="fade">
                                      <p:cBhvr>
                                        <p:cTn id="40" dur="2000"/>
                                        <p:tgtEl>
                                          <p:spTgt spid="4">
                                            <p:graphicEl>
                                              <a:dgm id="{1EE6758D-5BE0-48DE-8DAF-2E3B8C35C8AC}"/>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7EE6F12F-F7C2-4373-8DE5-097C31A90FA5}"/>
                                            </p:graphicEl>
                                          </p:spTgt>
                                        </p:tgtEl>
                                        <p:attrNameLst>
                                          <p:attrName>style.visibility</p:attrName>
                                        </p:attrNameLst>
                                      </p:cBhvr>
                                      <p:to>
                                        <p:strVal val="visible"/>
                                      </p:to>
                                    </p:set>
                                    <p:animEffect transition="in" filter="fade">
                                      <p:cBhvr>
                                        <p:cTn id="43" dur="2000"/>
                                        <p:tgtEl>
                                          <p:spTgt spid="4">
                                            <p:graphicEl>
                                              <a:dgm id="{7EE6F12F-F7C2-4373-8DE5-097C31A90FA5}"/>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graphicEl>
                                              <a:dgm id="{7E82325F-13B2-471B-A401-A96A5593F390}"/>
                                            </p:graphicEl>
                                          </p:spTgt>
                                        </p:tgtEl>
                                        <p:attrNameLst>
                                          <p:attrName>style.visibility</p:attrName>
                                        </p:attrNameLst>
                                      </p:cBhvr>
                                      <p:to>
                                        <p:strVal val="visible"/>
                                      </p:to>
                                    </p:set>
                                    <p:animEffect transition="in" filter="fade">
                                      <p:cBhvr>
                                        <p:cTn id="48" dur="2000"/>
                                        <p:tgtEl>
                                          <p:spTgt spid="4">
                                            <p:graphicEl>
                                              <a:dgm id="{7E82325F-13B2-471B-A401-A96A5593F390}"/>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graphicEl>
                                              <a:dgm id="{2AF784A1-EFE2-4426-A150-F14B6F1A4D13}"/>
                                            </p:graphicEl>
                                          </p:spTgt>
                                        </p:tgtEl>
                                        <p:attrNameLst>
                                          <p:attrName>style.visibility</p:attrName>
                                        </p:attrNameLst>
                                      </p:cBhvr>
                                      <p:to>
                                        <p:strVal val="visible"/>
                                      </p:to>
                                    </p:set>
                                    <p:animEffect transition="in" filter="fade">
                                      <p:cBhvr>
                                        <p:cTn id="51" dur="2000"/>
                                        <p:tgtEl>
                                          <p:spTgt spid="4">
                                            <p:graphicEl>
                                              <a:dgm id="{2AF784A1-EFE2-4426-A150-F14B6F1A4D13}"/>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graphicEl>
                                              <a:dgm id="{D8EAB517-F4BB-4D71-983A-8837EE247A50}"/>
                                            </p:graphicEl>
                                          </p:spTgt>
                                        </p:tgtEl>
                                        <p:attrNameLst>
                                          <p:attrName>style.visibility</p:attrName>
                                        </p:attrNameLst>
                                      </p:cBhvr>
                                      <p:to>
                                        <p:strVal val="visible"/>
                                      </p:to>
                                    </p:set>
                                    <p:animEffect transition="in" filter="fade">
                                      <p:cBhvr>
                                        <p:cTn id="54" dur="2000"/>
                                        <p:tgtEl>
                                          <p:spTgt spid="4">
                                            <p:graphicEl>
                                              <a:dgm id="{D8EAB517-F4BB-4D71-983A-8837EE247A50}"/>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graphicEl>
                                              <a:dgm id="{DC58BD0E-CDDF-4D55-8610-B43961E0CE67}"/>
                                            </p:graphicEl>
                                          </p:spTgt>
                                        </p:tgtEl>
                                        <p:attrNameLst>
                                          <p:attrName>style.visibility</p:attrName>
                                        </p:attrNameLst>
                                      </p:cBhvr>
                                      <p:to>
                                        <p:strVal val="visible"/>
                                      </p:to>
                                    </p:set>
                                    <p:animEffect transition="in" filter="fade">
                                      <p:cBhvr>
                                        <p:cTn id="59" dur="2000"/>
                                        <p:tgtEl>
                                          <p:spTgt spid="4">
                                            <p:graphicEl>
                                              <a:dgm id="{DC58BD0E-CDDF-4D55-8610-B43961E0CE67}"/>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graphicEl>
                                              <a:dgm id="{9DF18B8C-B636-40F2-9D7E-C3F10921FEB3}"/>
                                            </p:graphicEl>
                                          </p:spTgt>
                                        </p:tgtEl>
                                        <p:attrNameLst>
                                          <p:attrName>style.visibility</p:attrName>
                                        </p:attrNameLst>
                                      </p:cBhvr>
                                      <p:to>
                                        <p:strVal val="visible"/>
                                      </p:to>
                                    </p:set>
                                    <p:animEffect transition="in" filter="fade">
                                      <p:cBhvr>
                                        <p:cTn id="62" dur="2000"/>
                                        <p:tgtEl>
                                          <p:spTgt spid="4">
                                            <p:graphicEl>
                                              <a:dgm id="{9DF18B8C-B636-40F2-9D7E-C3F10921FEB3}"/>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99A0D5BB-7E7F-4F03-88AA-820566E06AE0}"/>
                                            </p:graphicEl>
                                          </p:spTgt>
                                        </p:tgtEl>
                                        <p:attrNameLst>
                                          <p:attrName>style.visibility</p:attrName>
                                        </p:attrNameLst>
                                      </p:cBhvr>
                                      <p:to>
                                        <p:strVal val="visible"/>
                                      </p:to>
                                    </p:set>
                                    <p:animEffect transition="in" filter="fade">
                                      <p:cBhvr>
                                        <p:cTn id="65" dur="2000"/>
                                        <p:tgtEl>
                                          <p:spTgt spid="4">
                                            <p:graphicEl>
                                              <a:dgm id="{99A0D5BB-7E7F-4F03-88AA-820566E06AE0}"/>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
                                            <p:graphicEl>
                                              <a:dgm id="{8AE9FBE4-C4A4-4AC5-97DB-7FCEDCAF630E}"/>
                                            </p:graphicEl>
                                          </p:spTgt>
                                        </p:tgtEl>
                                        <p:attrNameLst>
                                          <p:attrName>style.visibility</p:attrName>
                                        </p:attrNameLst>
                                      </p:cBhvr>
                                      <p:to>
                                        <p:strVal val="visible"/>
                                      </p:to>
                                    </p:set>
                                    <p:animEffect transition="in" filter="fade">
                                      <p:cBhvr>
                                        <p:cTn id="70" dur="2000"/>
                                        <p:tgtEl>
                                          <p:spTgt spid="4">
                                            <p:graphicEl>
                                              <a:dgm id="{8AE9FBE4-C4A4-4AC5-97DB-7FCEDCAF630E}"/>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AEBF1E13-D429-4EF3-B156-A43794DE4756}"/>
                                            </p:graphicEl>
                                          </p:spTgt>
                                        </p:tgtEl>
                                        <p:attrNameLst>
                                          <p:attrName>style.visibility</p:attrName>
                                        </p:attrNameLst>
                                      </p:cBhvr>
                                      <p:to>
                                        <p:strVal val="visible"/>
                                      </p:to>
                                    </p:set>
                                    <p:animEffect transition="in" filter="fade">
                                      <p:cBhvr>
                                        <p:cTn id="73" dur="2000"/>
                                        <p:tgtEl>
                                          <p:spTgt spid="4">
                                            <p:graphicEl>
                                              <a:dgm id="{AEBF1E13-D429-4EF3-B156-A43794DE4756}"/>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
                                            <p:graphicEl>
                                              <a:dgm id="{5E14FD4A-7292-42E1-92BB-07B35AB11F6A}"/>
                                            </p:graphicEl>
                                          </p:spTgt>
                                        </p:tgtEl>
                                        <p:attrNameLst>
                                          <p:attrName>style.visibility</p:attrName>
                                        </p:attrNameLst>
                                      </p:cBhvr>
                                      <p:to>
                                        <p:strVal val="visible"/>
                                      </p:to>
                                    </p:set>
                                    <p:animEffect transition="in" filter="fade">
                                      <p:cBhvr>
                                        <p:cTn id="76" dur="2000"/>
                                        <p:tgtEl>
                                          <p:spTgt spid="4">
                                            <p:graphicEl>
                                              <a:dgm id="{5E14FD4A-7292-42E1-92BB-07B35AB11F6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29600" cy="1143000"/>
          </a:xfrm>
        </p:spPr>
        <p:txBody>
          <a:bodyPr/>
          <a:lstStyle/>
          <a:p>
            <a:pPr algn="l" rtl="0">
              <a:buFont typeface="Wingdings" pitchFamily="2" charset="2"/>
              <a:buChar char="q"/>
            </a:pPr>
            <a:r>
              <a:rPr lang="en-US" altLang="en-US" b="1" dirty="0" smtClean="0">
                <a:solidFill>
                  <a:srgbClr val="C00000"/>
                </a:solidFill>
                <a:cs typeface="Arial" panose="020B0604020202020204" pitchFamily="34" charset="0"/>
              </a:rPr>
              <a:t>Velocity of blood flow</a:t>
            </a:r>
            <a:endParaRPr lang="ar-IQ" dirty="0">
              <a:solidFill>
                <a:srgbClr val="C00000"/>
              </a:solidFill>
            </a:endParaRPr>
          </a:p>
        </p:txBody>
      </p:sp>
      <p:sp>
        <p:nvSpPr>
          <p:cNvPr id="3" name="عنصر نائب للمحتوى 2"/>
          <p:cNvSpPr>
            <a:spLocks noGrp="1"/>
          </p:cNvSpPr>
          <p:nvPr>
            <p:ph idx="1"/>
          </p:nvPr>
        </p:nvSpPr>
        <p:spPr>
          <a:xfrm>
            <a:off x="428596" y="2285992"/>
            <a:ext cx="8229600" cy="5429287"/>
          </a:xfrm>
        </p:spPr>
        <p:txBody>
          <a:bodyPr>
            <a:normAutofit/>
          </a:bodyPr>
          <a:lstStyle/>
          <a:p>
            <a:pPr algn="l" rtl="0">
              <a:buNone/>
            </a:pPr>
            <a:r>
              <a:rPr lang="en-US" altLang="en-US" b="1" dirty="0" smtClean="0">
                <a:solidFill>
                  <a:prstClr val="black"/>
                </a:solidFill>
                <a:cs typeface="Arial" panose="020B0604020202020204" pitchFamily="34" charset="0"/>
              </a:rPr>
              <a:t>       V= velocity (cm/sec)</a:t>
            </a:r>
          </a:p>
          <a:p>
            <a:pPr algn="l" rtl="0">
              <a:buNone/>
            </a:pPr>
            <a:r>
              <a:rPr lang="en-US" altLang="en-US" b="1" dirty="0" smtClean="0">
                <a:solidFill>
                  <a:prstClr val="black"/>
                </a:solidFill>
                <a:cs typeface="Arial" panose="020B0604020202020204" pitchFamily="34" charset="0"/>
              </a:rPr>
              <a:t>      Q= blood flow (ml/min)  </a:t>
            </a:r>
          </a:p>
          <a:p>
            <a:pPr algn="l" rtl="0">
              <a:buNone/>
            </a:pPr>
            <a:r>
              <a:rPr lang="en-US" altLang="en-US" b="1" dirty="0" smtClean="0">
                <a:solidFill>
                  <a:prstClr val="black"/>
                </a:solidFill>
                <a:cs typeface="Arial" panose="020B0604020202020204" pitchFamily="34" charset="0"/>
              </a:rPr>
              <a:t>      A= cross sectional area (</a:t>
            </a:r>
            <a:r>
              <a:rPr lang="en-US" b="1" dirty="0" smtClean="0"/>
              <a:t>cm</a:t>
            </a:r>
            <a:r>
              <a:rPr lang="en-US" b="1" baseline="30000" dirty="0" smtClean="0"/>
              <a:t>2</a:t>
            </a:r>
            <a:r>
              <a:rPr lang="en-US" altLang="en-US" b="1" dirty="0" smtClean="0">
                <a:solidFill>
                  <a:prstClr val="black"/>
                </a:solidFill>
                <a:cs typeface="Arial" panose="020B0604020202020204" pitchFamily="34" charset="0"/>
              </a:rPr>
              <a:t>)</a:t>
            </a:r>
          </a:p>
          <a:p>
            <a:pPr algn="l" rtl="0">
              <a:buNone/>
            </a:pPr>
            <a:endParaRPr lang="en-US" altLang="en-US" b="1" dirty="0" smtClean="0">
              <a:solidFill>
                <a:prstClr val="black"/>
              </a:solidFill>
              <a:cs typeface="Arial" panose="020B0604020202020204" pitchFamily="34" charset="0"/>
            </a:endParaRPr>
          </a:p>
          <a:p>
            <a:pPr algn="l" rtl="0"/>
            <a:r>
              <a:rPr lang="en-US" b="1" dirty="0" smtClean="0">
                <a:cs typeface="Arial" charset="0"/>
              </a:rPr>
              <a:t>so velocity of blood flow is inversely proportional to  its cross sectional area </a:t>
            </a:r>
            <a:endParaRPr lang="en-US" b="1" dirty="0" smtClean="0">
              <a:solidFill>
                <a:prstClr val="black"/>
              </a:solidFill>
              <a:cs typeface="Arial" panose="020B0604020202020204" pitchFamily="34" charset="0"/>
            </a:endParaRPr>
          </a:p>
          <a:p>
            <a:pPr algn="l" rtl="0">
              <a:buNone/>
            </a:pPr>
            <a:r>
              <a:rPr lang="en-US" b="1" dirty="0" smtClean="0">
                <a:solidFill>
                  <a:prstClr val="black"/>
                </a:solidFill>
                <a:cs typeface="Arial" panose="020B0604020202020204" pitchFamily="34" charset="0"/>
              </a:rPr>
              <a:t>                        </a:t>
            </a:r>
            <a:r>
              <a:rPr lang="en-US" b="1" dirty="0" smtClean="0"/>
              <a:t>V= Q /    A</a:t>
            </a:r>
          </a:p>
        </p:txBody>
      </p:sp>
      <p:sp>
        <p:nvSpPr>
          <p:cNvPr id="4" name="مستطيل مستدير الزوايا 3"/>
          <p:cNvSpPr/>
          <p:nvPr/>
        </p:nvSpPr>
        <p:spPr>
          <a:xfrm>
            <a:off x="2714612" y="1000108"/>
            <a:ext cx="2786082" cy="1214446"/>
          </a:xfrm>
          <a:prstGeom prst="roundRect">
            <a:avLst/>
          </a:prstGeom>
          <a:solidFill>
            <a:schemeClr val="tx1"/>
          </a:solidFill>
          <a:ln w="4445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b="1" dirty="0" smtClean="0"/>
              <a:t> V= Q / A</a:t>
            </a:r>
          </a:p>
        </p:txBody>
      </p:sp>
      <p:sp>
        <p:nvSpPr>
          <p:cNvPr id="5" name="مستطيل 4"/>
          <p:cNvSpPr/>
          <p:nvPr/>
        </p:nvSpPr>
        <p:spPr>
          <a:xfrm>
            <a:off x="2071670" y="5572140"/>
            <a:ext cx="696024"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
        <p:nvSpPr>
          <p:cNvPr id="6" name="مستطيل 5"/>
          <p:cNvSpPr/>
          <p:nvPr/>
        </p:nvSpPr>
        <p:spPr>
          <a:xfrm>
            <a:off x="3643306" y="5500702"/>
            <a:ext cx="696024" cy="769441"/>
          </a:xfrm>
          <a:prstGeom prst="rect">
            <a:avLst/>
          </a:prstGeom>
        </p:spPr>
        <p:txBody>
          <a:bodyPr wrap="none">
            <a:spAutoFit/>
          </a:bodyPr>
          <a:lstStyle/>
          <a:p>
            <a:r>
              <a:rPr lang="en-US" sz="4400" b="1" dirty="0" smtClean="0">
                <a:solidFill>
                  <a:srgbClr val="FF0000"/>
                </a:solidFill>
              </a:rPr>
              <a:t>↑</a:t>
            </a:r>
            <a:endParaRPr lang="ar-IQ" sz="4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20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fade">
                                      <p:cBhvr>
                                        <p:cTn id="45"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allAtOnce" animBg="1"/>
      <p:bldP spid="5" grpId="0" build="allAtOnce"/>
      <p:bldP spid="6" grpId="0" build="allAtOnce"/>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3925</TotalTime>
  <Words>1379</Words>
  <Application>Microsoft Office PowerPoint</Application>
  <PresentationFormat>عرض على الشاشة (3:4)‏</PresentationFormat>
  <Paragraphs>227</Paragraphs>
  <Slides>19</Slides>
  <Notes>16</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The functional parts of the systemic circulation</vt:lpstr>
      <vt:lpstr>الشريحة 2</vt:lpstr>
      <vt:lpstr>الشريحة 3</vt:lpstr>
      <vt:lpstr>الشريحة 4</vt:lpstr>
      <vt:lpstr>الشريحة 5</vt:lpstr>
      <vt:lpstr>الشريحة 6</vt:lpstr>
      <vt:lpstr>الشريحة 7</vt:lpstr>
      <vt:lpstr>Physical characteristics of the systemic circulation: (Hemodynamics): </vt:lpstr>
      <vt:lpstr>Velocity of blood flow</vt:lpstr>
      <vt:lpstr>الشريحة 10</vt:lpstr>
      <vt:lpstr>الشريحة 11</vt:lpstr>
      <vt:lpstr>الشريحة 12</vt:lpstr>
      <vt:lpstr>Blood flow</vt:lpstr>
      <vt:lpstr>Resistance (R)</vt:lpstr>
      <vt:lpstr>الشريحة 15</vt:lpstr>
      <vt:lpstr>الشريحة 16</vt:lpstr>
      <vt:lpstr>الشريحة 17</vt:lpstr>
      <vt:lpstr>Law of Laplace:</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functional parts of the systemic circulation</dc:title>
  <dc:creator>SAMSUNG</dc:creator>
  <cp:lastModifiedBy>user</cp:lastModifiedBy>
  <cp:revision>61</cp:revision>
  <dcterms:created xsi:type="dcterms:W3CDTF">2016-10-28T08:08:48Z</dcterms:created>
  <dcterms:modified xsi:type="dcterms:W3CDTF">2017-12-26T20:26:01Z</dcterms:modified>
</cp:coreProperties>
</file>